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2" r:id="rId1"/>
  </p:sldMasterIdLst>
  <p:sldIdLst>
    <p:sldId id="256" r:id="rId2"/>
    <p:sldId id="266" r:id="rId3"/>
    <p:sldId id="267" r:id="rId4"/>
    <p:sldId id="295" r:id="rId5"/>
    <p:sldId id="270" r:id="rId6"/>
    <p:sldId id="271" r:id="rId7"/>
    <p:sldId id="272" r:id="rId8"/>
    <p:sldId id="273" r:id="rId9"/>
    <p:sldId id="278" r:id="rId10"/>
    <p:sldId id="280" r:id="rId11"/>
    <p:sldId id="294" r:id="rId12"/>
    <p:sldId id="281" r:id="rId13"/>
    <p:sldId id="282" r:id="rId14"/>
    <p:sldId id="296" r:id="rId15"/>
    <p:sldId id="297" r:id="rId16"/>
  </p:sldIdLst>
  <p:sldSz cx="9888538" cy="7416800"/>
  <p:notesSz cx="5219700" cy="7416800"/>
  <p:embeddedFontLs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 MT" panose="020B0502020104020203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4" y="90"/>
      </p:cViewPr>
      <p:guideLst>
        <p:guide orient="horz" pos="2880"/>
        <p:guide pos="40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1437" y="867672"/>
            <a:ext cx="6075995" cy="2748511"/>
          </a:xfrm>
        </p:spPr>
        <p:txBody>
          <a:bodyPr bIns="0" anchor="b">
            <a:normAutofit/>
          </a:bodyPr>
          <a:lstStyle>
            <a:lvl1pPr algn="l">
              <a:defRPr sz="5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1437" y="3818933"/>
            <a:ext cx="6075995" cy="1057279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30" b="0" cap="all" baseline="0">
                <a:solidFill>
                  <a:schemeClr val="tx1"/>
                </a:solidFill>
              </a:defRPr>
            </a:lvl1pPr>
            <a:lvl2pPr marL="370812" indent="0" algn="ctr">
              <a:buNone/>
              <a:defRPr sz="1622"/>
            </a:lvl2pPr>
            <a:lvl3pPr marL="741624" indent="0" algn="ctr">
              <a:buNone/>
              <a:defRPr sz="1460"/>
            </a:lvl3pPr>
            <a:lvl4pPr marL="1112436" indent="0" algn="ctr">
              <a:buNone/>
              <a:defRPr sz="1298"/>
            </a:lvl4pPr>
            <a:lvl5pPr marL="1483248" indent="0" algn="ctr">
              <a:buNone/>
              <a:defRPr sz="1298"/>
            </a:lvl5pPr>
            <a:lvl6pPr marL="1854060" indent="0" algn="ctr">
              <a:buNone/>
              <a:defRPr sz="1298"/>
            </a:lvl6pPr>
            <a:lvl7pPr marL="2224872" indent="0" algn="ctr">
              <a:buNone/>
              <a:defRPr sz="1298"/>
            </a:lvl7pPr>
            <a:lvl8pPr marL="2595684" indent="0" algn="ctr">
              <a:buNone/>
              <a:defRPr sz="1298"/>
            </a:lvl8pPr>
            <a:lvl9pPr marL="2966496" indent="0" algn="ctr">
              <a:buNone/>
              <a:defRPr sz="129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1436" y="356141"/>
            <a:ext cx="3337589" cy="33439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1522" y="864075"/>
            <a:ext cx="867307" cy="544610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1437" y="3816053"/>
            <a:ext cx="60759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6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61026" y="1997591"/>
            <a:ext cx="710640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1319" y="864076"/>
            <a:ext cx="1192840" cy="503958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1026" y="864076"/>
            <a:ext cx="5732730" cy="50395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7481319" y="864076"/>
            <a:ext cx="0" cy="503958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530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54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61026" y="1997591"/>
            <a:ext cx="710640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51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025" y="1899222"/>
            <a:ext cx="6074359" cy="2041783"/>
          </a:xfrm>
        </p:spPr>
        <p:txBody>
          <a:bodyPr anchor="b">
            <a:normAutofit/>
          </a:bodyPr>
          <a:lstStyle>
            <a:lvl1pPr algn="l">
              <a:defRPr sz="34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1026" y="4116331"/>
            <a:ext cx="6074359" cy="1095464"/>
          </a:xfrm>
        </p:spPr>
        <p:txBody>
          <a:bodyPr tIns="91440">
            <a:normAutofit/>
          </a:bodyPr>
          <a:lstStyle>
            <a:lvl1pPr marL="0" indent="0" algn="l">
              <a:buNone/>
              <a:defRPr sz="1947">
                <a:solidFill>
                  <a:schemeClr val="tx1"/>
                </a:solidFill>
              </a:defRPr>
            </a:lvl1pPr>
            <a:lvl2pPr marL="370812" indent="0">
              <a:buNone/>
              <a:defRPr sz="1622">
                <a:solidFill>
                  <a:schemeClr val="tx1">
                    <a:tint val="75000"/>
                  </a:schemeClr>
                </a:solidFill>
              </a:defRPr>
            </a:lvl2pPr>
            <a:lvl3pPr marL="741624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2436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4pPr>
            <a:lvl5pPr marL="1483248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5pPr>
            <a:lvl6pPr marL="1854060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6pPr>
            <a:lvl7pPr marL="2224872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7pPr>
            <a:lvl8pPr marL="2595684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8pPr>
            <a:lvl9pPr marL="2966496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61025" y="4115021"/>
            <a:ext cx="607435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6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026" y="870474"/>
            <a:ext cx="7106406" cy="11456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1025" y="2178035"/>
            <a:ext cx="3380391" cy="37176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7277" y="2178035"/>
            <a:ext cx="3380154" cy="37176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61026" y="1997591"/>
            <a:ext cx="710640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2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61026" y="1997591"/>
            <a:ext cx="710640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025" y="869689"/>
            <a:ext cx="7106407" cy="114238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1025" y="2184106"/>
            <a:ext cx="3380277" cy="86728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79" b="0" cap="all" baseline="0">
                <a:solidFill>
                  <a:schemeClr val="accent1"/>
                </a:solidFill>
              </a:defRPr>
            </a:lvl1pPr>
            <a:lvl2pPr marL="370812" indent="0">
              <a:buNone/>
              <a:defRPr sz="1622" b="1"/>
            </a:lvl2pPr>
            <a:lvl3pPr marL="741624" indent="0">
              <a:buNone/>
              <a:defRPr sz="1460" b="1"/>
            </a:lvl3pPr>
            <a:lvl4pPr marL="1112436" indent="0">
              <a:buNone/>
              <a:defRPr sz="1298" b="1"/>
            </a:lvl4pPr>
            <a:lvl5pPr marL="1483248" indent="0">
              <a:buNone/>
              <a:defRPr sz="1298" b="1"/>
            </a:lvl5pPr>
            <a:lvl6pPr marL="1854060" indent="0">
              <a:buNone/>
              <a:defRPr sz="1298" b="1"/>
            </a:lvl6pPr>
            <a:lvl7pPr marL="2224872" indent="0">
              <a:buNone/>
              <a:defRPr sz="1298" b="1"/>
            </a:lvl7pPr>
            <a:lvl8pPr marL="2595684" indent="0">
              <a:buNone/>
              <a:defRPr sz="1298" b="1"/>
            </a:lvl8pPr>
            <a:lvl9pPr marL="2966496" indent="0">
              <a:buNone/>
              <a:defRPr sz="1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1025" y="3054396"/>
            <a:ext cx="3380277" cy="28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7277" y="2187842"/>
            <a:ext cx="3380154" cy="86760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79" b="0" cap="all" baseline="0">
                <a:solidFill>
                  <a:schemeClr val="accent1"/>
                </a:solidFill>
              </a:defRPr>
            </a:lvl1pPr>
            <a:lvl2pPr marL="370812" indent="0">
              <a:buNone/>
              <a:defRPr sz="1622" b="1"/>
            </a:lvl2pPr>
            <a:lvl3pPr marL="741624" indent="0">
              <a:buNone/>
              <a:defRPr sz="1460" b="1"/>
            </a:lvl3pPr>
            <a:lvl4pPr marL="1112436" indent="0">
              <a:buNone/>
              <a:defRPr sz="1298" b="1"/>
            </a:lvl4pPr>
            <a:lvl5pPr marL="1483248" indent="0">
              <a:buNone/>
              <a:defRPr sz="1298" b="1"/>
            </a:lvl5pPr>
            <a:lvl6pPr marL="1854060" indent="0">
              <a:buNone/>
              <a:defRPr sz="1298" b="1"/>
            </a:lvl6pPr>
            <a:lvl7pPr marL="2224872" indent="0">
              <a:buNone/>
              <a:defRPr sz="1298" b="1"/>
            </a:lvl7pPr>
            <a:lvl8pPr marL="2595684" indent="0">
              <a:buNone/>
              <a:defRPr sz="1298" b="1"/>
            </a:lvl8pPr>
            <a:lvl9pPr marL="2966496" indent="0">
              <a:buNone/>
              <a:defRPr sz="1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7277" y="3051391"/>
            <a:ext cx="3380154" cy="28522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7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61026" y="1997591"/>
            <a:ext cx="710640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2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2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14" y="864075"/>
            <a:ext cx="2623480" cy="2430215"/>
          </a:xfrm>
        </p:spPr>
        <p:txBody>
          <a:bodyPr anchor="b">
            <a:normAutofit/>
          </a:bodyPr>
          <a:lstStyle>
            <a:lvl1pPr algn="l">
              <a:defRPr sz="25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549" y="864076"/>
            <a:ext cx="4139882" cy="50384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6215" y="3466681"/>
            <a:ext cx="2625014" cy="2431366"/>
          </a:xfrm>
        </p:spPr>
        <p:txBody>
          <a:bodyPr>
            <a:normAutofit/>
          </a:bodyPr>
          <a:lstStyle>
            <a:lvl1pPr marL="0" indent="0" algn="l">
              <a:buNone/>
              <a:defRPr sz="1730"/>
            </a:lvl1pPr>
            <a:lvl2pPr marL="370812" indent="0">
              <a:buNone/>
              <a:defRPr sz="1135"/>
            </a:lvl2pPr>
            <a:lvl3pPr marL="741624" indent="0">
              <a:buNone/>
              <a:defRPr sz="973"/>
            </a:lvl3pPr>
            <a:lvl4pPr marL="1112436" indent="0">
              <a:buNone/>
              <a:defRPr sz="811"/>
            </a:lvl4pPr>
            <a:lvl5pPr marL="1483248" indent="0">
              <a:buNone/>
              <a:defRPr sz="811"/>
            </a:lvl5pPr>
            <a:lvl6pPr marL="1854060" indent="0">
              <a:buNone/>
              <a:defRPr sz="811"/>
            </a:lvl6pPr>
            <a:lvl7pPr marL="2224872" indent="0">
              <a:buNone/>
              <a:defRPr sz="811"/>
            </a:lvl7pPr>
            <a:lvl8pPr marL="2595684" indent="0">
              <a:buNone/>
              <a:defRPr sz="811"/>
            </a:lvl8pPr>
            <a:lvl9pPr marL="2966496" indent="0">
              <a:buNone/>
              <a:defRPr sz="8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59140" y="3466679"/>
            <a:ext cx="26205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9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03335" y="521460"/>
            <a:ext cx="3797297" cy="5568657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736" y="1221547"/>
            <a:ext cx="3509150" cy="1979743"/>
          </a:xfrm>
        </p:spPr>
        <p:txBody>
          <a:bodyPr anchor="b">
            <a:normAutofit/>
          </a:bodyPr>
          <a:lstStyle>
            <a:lvl1pPr>
              <a:defRPr sz="34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9368" y="1214010"/>
            <a:ext cx="2416980" cy="418136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595"/>
            </a:lvl1pPr>
            <a:lvl2pPr marL="370812" indent="0">
              <a:buNone/>
              <a:defRPr sz="2271"/>
            </a:lvl2pPr>
            <a:lvl3pPr marL="741624" indent="0">
              <a:buNone/>
              <a:defRPr sz="1947"/>
            </a:lvl3pPr>
            <a:lvl4pPr marL="1112436" indent="0">
              <a:buNone/>
              <a:defRPr sz="1622"/>
            </a:lvl4pPr>
            <a:lvl5pPr marL="1483248" indent="0">
              <a:buNone/>
              <a:defRPr sz="1622"/>
            </a:lvl5pPr>
            <a:lvl6pPr marL="1854060" indent="0">
              <a:buNone/>
              <a:defRPr sz="1622"/>
            </a:lvl6pPr>
            <a:lvl7pPr marL="2224872" indent="0">
              <a:buNone/>
              <a:defRPr sz="1622"/>
            </a:lvl7pPr>
            <a:lvl8pPr marL="2595684" indent="0">
              <a:buNone/>
              <a:defRPr sz="1622"/>
            </a:lvl8pPr>
            <a:lvl9pPr marL="2966496" indent="0">
              <a:buNone/>
              <a:defRPr sz="1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1026" y="3402332"/>
            <a:ext cx="3504122" cy="2167010"/>
          </a:xfrm>
        </p:spPr>
        <p:txBody>
          <a:bodyPr>
            <a:normAutofit/>
          </a:bodyPr>
          <a:lstStyle>
            <a:lvl1pPr marL="0" indent="0" algn="l">
              <a:buNone/>
              <a:defRPr sz="1947"/>
            </a:lvl1pPr>
            <a:lvl2pPr marL="370812" indent="0">
              <a:buNone/>
              <a:defRPr sz="1135"/>
            </a:lvl2pPr>
            <a:lvl3pPr marL="741624" indent="0">
              <a:buNone/>
              <a:defRPr sz="973"/>
            </a:lvl3pPr>
            <a:lvl4pPr marL="1112436" indent="0">
              <a:buNone/>
              <a:defRPr sz="811"/>
            </a:lvl4pPr>
            <a:lvl5pPr marL="1483248" indent="0">
              <a:buNone/>
              <a:defRPr sz="811"/>
            </a:lvl5pPr>
            <a:lvl6pPr marL="1854060" indent="0">
              <a:buNone/>
              <a:defRPr sz="811"/>
            </a:lvl6pPr>
            <a:lvl7pPr marL="2224872" indent="0">
              <a:buNone/>
              <a:defRPr sz="811"/>
            </a:lvl7pPr>
            <a:lvl8pPr marL="2595684" indent="0">
              <a:buNone/>
              <a:defRPr sz="811"/>
            </a:lvl8pPr>
            <a:lvl9pPr marL="2966496" indent="0">
              <a:buNone/>
              <a:defRPr sz="8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3642" y="5915550"/>
            <a:ext cx="3517244" cy="346207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54580" y="344605"/>
            <a:ext cx="3516306" cy="34708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58635" y="3399751"/>
            <a:ext cx="35059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2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179979"/>
            <a:ext cx="9888538" cy="441192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591904"/>
            <a:ext cx="9888539" cy="83785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598256"/>
            <a:ext cx="9888538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1026" y="870074"/>
            <a:ext cx="7106406" cy="1134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1026" y="2179978"/>
            <a:ext cx="7106406" cy="3731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6304" y="357290"/>
            <a:ext cx="2561127" cy="334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1026" y="356141"/>
            <a:ext cx="4362467" cy="334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437" y="864075"/>
            <a:ext cx="860539" cy="54461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28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9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741624" rtl="0" eaLnBrk="1" latinLnBrk="0" hangingPunct="1">
        <a:lnSpc>
          <a:spcPct val="90000"/>
        </a:lnSpc>
        <a:spcBef>
          <a:spcPct val="0"/>
        </a:spcBef>
        <a:buNone/>
        <a:defRPr sz="346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47208" indent="-247208" algn="l" defTabSz="741624" rtl="0" eaLnBrk="1" latinLnBrk="0" hangingPunct="1">
        <a:lnSpc>
          <a:spcPct val="120000"/>
        </a:lnSpc>
        <a:spcBef>
          <a:spcPts val="108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6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1624" indent="-247208" algn="l" defTabSz="741624" rtl="0" eaLnBrk="1" latinLnBrk="0" hangingPunct="1">
        <a:lnSpc>
          <a:spcPct val="120000"/>
        </a:lnSpc>
        <a:spcBef>
          <a:spcPts val="54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36040" indent="-247208" algn="l" defTabSz="741624" rtl="0" eaLnBrk="1" latinLnBrk="0" hangingPunct="1">
        <a:lnSpc>
          <a:spcPct val="120000"/>
        </a:lnSpc>
        <a:spcBef>
          <a:spcPts val="54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30456" indent="-247208" algn="l" defTabSz="741624" rtl="0" eaLnBrk="1" latinLnBrk="0" hangingPunct="1">
        <a:lnSpc>
          <a:spcPct val="120000"/>
        </a:lnSpc>
        <a:spcBef>
          <a:spcPts val="54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1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24872" indent="-247208" algn="l" defTabSz="741624" rtl="0" eaLnBrk="1" latinLnBrk="0" hangingPunct="1">
        <a:lnSpc>
          <a:spcPct val="120000"/>
        </a:lnSpc>
        <a:spcBef>
          <a:spcPts val="54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9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19288" indent="-247208" algn="l" defTabSz="988832" rtl="0" eaLnBrk="1" latinLnBrk="0" hangingPunct="1">
        <a:lnSpc>
          <a:spcPct val="120000"/>
        </a:lnSpc>
        <a:spcBef>
          <a:spcPts val="54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98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13705" indent="-247208" algn="l" defTabSz="988832" rtl="0" eaLnBrk="1" latinLnBrk="0" hangingPunct="1">
        <a:lnSpc>
          <a:spcPct val="120000"/>
        </a:lnSpc>
        <a:spcBef>
          <a:spcPts val="54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98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08121" indent="-247208" algn="l" defTabSz="988832" rtl="0" eaLnBrk="1" latinLnBrk="0" hangingPunct="1">
        <a:lnSpc>
          <a:spcPct val="120000"/>
        </a:lnSpc>
        <a:spcBef>
          <a:spcPts val="54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98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02537" indent="-247208" algn="l" defTabSz="988832" rtl="0" eaLnBrk="1" latinLnBrk="0" hangingPunct="1">
        <a:lnSpc>
          <a:spcPct val="120000"/>
        </a:lnSpc>
        <a:spcBef>
          <a:spcPts val="54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98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1624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0812" algn="l" defTabSz="741624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1624" algn="l" defTabSz="741624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2436" algn="l" defTabSz="741624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48" algn="l" defTabSz="741624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4060" algn="l" defTabSz="741624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4872" algn="l" defTabSz="741624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5684" algn="l" defTabSz="741624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66496" algn="l" defTabSz="741624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869" y="4897114"/>
            <a:ext cx="4724400" cy="2240286"/>
          </a:xfrm>
          <a:prstGeom prst="rect">
            <a:avLst/>
          </a:prstGeom>
        </p:spPr>
        <p:txBody>
          <a:bodyPr vert="horz" wrap="square" lIns="0" tIns="24060" rIns="0" bIns="0" rtlCol="0">
            <a:spAutoFit/>
          </a:bodyPr>
          <a:lstStyle/>
          <a:p>
            <a:pPr marL="22857" marR="9624" algn="ctr">
              <a:spcBef>
                <a:spcPts val="189"/>
              </a:spcBef>
            </a:pPr>
            <a:r>
              <a:rPr sz="4000" b="1" dirty="0"/>
              <a:t>ОСОБЕННОСТИ</a:t>
            </a:r>
            <a:r>
              <a:rPr sz="4000" b="1" spc="152" dirty="0"/>
              <a:t> </a:t>
            </a:r>
            <a:r>
              <a:rPr sz="4000" b="1" spc="76" dirty="0"/>
              <a:t>УХОДА </a:t>
            </a:r>
            <a:r>
              <a:rPr sz="4000" b="1" spc="114" dirty="0"/>
              <a:t>ЗА</a:t>
            </a:r>
            <a:r>
              <a:rPr sz="4000" b="1" spc="-199" dirty="0"/>
              <a:t> </a:t>
            </a:r>
            <a:r>
              <a:rPr sz="4000" b="1" spc="85" dirty="0"/>
              <a:t>БОЛЬНЫМИ</a:t>
            </a:r>
            <a:r>
              <a:rPr sz="4000" b="1" spc="758" dirty="0"/>
              <a:t> </a:t>
            </a:r>
            <a:r>
              <a:rPr sz="4000" b="1" spc="95" dirty="0"/>
              <a:t>ПОСЛЕ</a:t>
            </a:r>
            <a:r>
              <a:rPr sz="4000" b="1" spc="-199" dirty="0"/>
              <a:t> </a:t>
            </a:r>
            <a:r>
              <a:rPr sz="4000" b="1" spc="-19" dirty="0"/>
              <a:t>ИНСУЛЬТА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153653-56C2-4A00-BA56-0F86D142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888537" cy="4944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17FF96-D726-4326-8108-9702A9213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269" y="3941005"/>
            <a:ext cx="4944269" cy="3296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69" y="279400"/>
            <a:ext cx="8748703" cy="4019449"/>
          </a:xfrm>
          <a:prstGeom prst="rect">
            <a:avLst/>
          </a:prstGeom>
        </p:spPr>
        <p:txBody>
          <a:bodyPr vert="horz" wrap="square" lIns="0" tIns="38496" rIns="0" bIns="0" rtlCol="0">
            <a:spAutoFit/>
          </a:bodyPr>
          <a:lstStyle/>
          <a:p>
            <a:pPr algn="ctr">
              <a:spcBef>
                <a:spcPts val="502"/>
              </a:spcBef>
            </a:pPr>
            <a:r>
              <a:rPr sz="2800" b="1" dirty="0" err="1">
                <a:solidFill>
                  <a:srgbClr val="C00000"/>
                </a:solidFill>
                <a:cs typeface="Calibri" panose="020F0502020204030204" pitchFamily="34" charset="0"/>
              </a:rPr>
              <a:t>Положение</a:t>
            </a:r>
            <a:r>
              <a:rPr sz="2800" b="1" spc="275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C00000"/>
                </a:solidFill>
                <a:cs typeface="Calibri" panose="020F0502020204030204" pitchFamily="34" charset="0"/>
              </a:rPr>
              <a:t>на</a:t>
            </a:r>
            <a:r>
              <a:rPr sz="2800" b="1" spc="28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800" b="1" spc="-19" dirty="0">
                <a:solidFill>
                  <a:srgbClr val="C00000"/>
                </a:solidFill>
                <a:cs typeface="Calibri" panose="020F0502020204030204" pitchFamily="34" charset="0"/>
              </a:rPr>
              <a:t>спине</a:t>
            </a:r>
            <a:endParaRPr sz="28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24060">
              <a:spcBef>
                <a:spcPts val="729"/>
              </a:spcBef>
            </a:pPr>
            <a:r>
              <a:rPr sz="2400" b="1" spc="-227" dirty="0">
                <a:solidFill>
                  <a:srgbClr val="C00000"/>
                </a:solidFill>
                <a:cs typeface="Calibri" panose="020F0502020204030204" pitchFamily="34" charset="0"/>
              </a:rPr>
              <a:t>Укладка</a:t>
            </a:r>
            <a:r>
              <a:rPr sz="2400" b="1" spc="-6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199" dirty="0">
                <a:solidFill>
                  <a:srgbClr val="C00000"/>
                </a:solidFill>
                <a:cs typeface="Calibri" panose="020F0502020204030204" pitchFamily="34" charset="0"/>
              </a:rPr>
              <a:t>пациента</a:t>
            </a:r>
            <a:r>
              <a:rPr sz="2400" b="1" spc="-57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208" dirty="0">
                <a:solidFill>
                  <a:srgbClr val="C00000"/>
                </a:solidFill>
                <a:cs typeface="Calibri" panose="020F0502020204030204" pitchFamily="34" charset="0"/>
              </a:rPr>
              <a:t>с</a:t>
            </a:r>
            <a:r>
              <a:rPr sz="2400" b="1" spc="-57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275" dirty="0">
                <a:solidFill>
                  <a:srgbClr val="C00000"/>
                </a:solidFill>
                <a:cs typeface="Calibri" panose="020F0502020204030204" pitchFamily="34" charset="0"/>
              </a:rPr>
              <a:t>помощью</a:t>
            </a:r>
            <a:r>
              <a:rPr sz="2400" b="1" spc="-57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216" dirty="0">
                <a:solidFill>
                  <a:srgbClr val="C00000"/>
                </a:solidFill>
                <a:cs typeface="Calibri" panose="020F0502020204030204" pitchFamily="34" charset="0"/>
              </a:rPr>
              <a:t>ортопедических</a:t>
            </a:r>
            <a:r>
              <a:rPr sz="2400" b="1" spc="-57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19" dirty="0">
                <a:solidFill>
                  <a:srgbClr val="C00000"/>
                </a:solidFill>
                <a:cs typeface="Calibri" panose="020F0502020204030204" pitchFamily="34" charset="0"/>
              </a:rPr>
              <a:t>подушек</a:t>
            </a:r>
            <a:endParaRPr sz="24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52425" marR="3661953" indent="-176213" algn="just">
              <a:spcBef>
                <a:spcPts val="95"/>
              </a:spcBef>
              <a:buChar char="•"/>
              <a:tabLst>
                <a:tab pos="352425" algn="l"/>
              </a:tabLst>
            </a:pPr>
            <a:r>
              <a:rPr sz="2000" dirty="0" err="1">
                <a:solidFill>
                  <a:srgbClr val="231F20"/>
                </a:solidFill>
                <a:cs typeface="Calibri" panose="020F0502020204030204" pitchFamily="34" charset="0"/>
              </a:rPr>
              <a:t>Голова</a:t>
            </a:r>
            <a:r>
              <a:rPr sz="2000" spc="29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пациента</a:t>
            </a:r>
            <a:r>
              <a:rPr sz="2000" spc="30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находится 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на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ортопедической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подушке.</a:t>
            </a:r>
            <a:endParaRPr sz="2000" dirty="0">
              <a:cs typeface="Calibri" panose="020F0502020204030204" pitchFamily="34" charset="0"/>
            </a:endParaRPr>
          </a:p>
          <a:p>
            <a:pPr marL="352425" marR="3660752" indent="-176213" algn="just">
              <a:buChar char="•"/>
              <a:tabLst>
                <a:tab pos="352425" algn="l"/>
              </a:tabLst>
            </a:pP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Под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поясницу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подложена</a:t>
            </a:r>
            <a:r>
              <a:rPr sz="2000" spc="-7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по</a:t>
            </a:r>
            <a:r>
              <a:rPr sz="2000" dirty="0" err="1">
                <a:solidFill>
                  <a:srgbClr val="231F20"/>
                </a:solidFill>
                <a:cs typeface="Calibri" panose="020F0502020204030204" pitchFamily="34" charset="0"/>
              </a:rPr>
              <a:t>душка</a:t>
            </a:r>
            <a:r>
              <a:rPr sz="2000" spc="39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холлофайбер</a:t>
            </a:r>
            <a:r>
              <a:rPr sz="2000" spc="42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малого 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наполнения</a:t>
            </a:r>
            <a:r>
              <a:rPr sz="2000" spc="-2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(плоскую).</a:t>
            </a:r>
            <a:endParaRPr sz="2000" dirty="0">
              <a:cs typeface="Calibri" panose="020F0502020204030204" pitchFamily="34" charset="0"/>
            </a:endParaRPr>
          </a:p>
          <a:p>
            <a:pPr marL="352425" marR="3661953" indent="-176213" algn="just">
              <a:buChar char="•"/>
              <a:tabLst>
                <a:tab pos="352425" algn="l"/>
              </a:tabLst>
            </a:pP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Пальцы</a:t>
            </a:r>
            <a:r>
              <a:rPr sz="2000" spc="3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стопы</a:t>
            </a:r>
            <a:r>
              <a:rPr sz="2000" spc="3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фиксируются 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упором, </a:t>
            </a:r>
            <a:r>
              <a:rPr sz="2000" spc="-76" dirty="0">
                <a:solidFill>
                  <a:srgbClr val="231F20"/>
                </a:solidFill>
                <a:cs typeface="Calibri" panose="020F0502020204030204" pitchFamily="34" charset="0"/>
              </a:rPr>
              <a:t>также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можно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фикси</a:t>
            </a:r>
            <a:r>
              <a:rPr sz="20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ровать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полностью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 err="1">
                <a:solidFill>
                  <a:srgbClr val="231F20"/>
                </a:solidFill>
                <a:cs typeface="Calibri" panose="020F0502020204030204" pitchFamily="34" charset="0"/>
              </a:rPr>
              <a:t>стопу</a:t>
            </a:r>
            <a:r>
              <a:rPr sz="2000" spc="-7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упором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endParaRPr sz="2000" dirty="0">
              <a:cs typeface="Calibri" panose="020F0502020204030204" pitchFamily="34" charset="0"/>
            </a:endParaRPr>
          </a:p>
          <a:p>
            <a:pPr marL="352425" marR="10827" indent="-176213" algn="just">
              <a:buChar char="•"/>
              <a:tabLst>
                <a:tab pos="352425" algn="l"/>
              </a:tabLst>
            </a:pP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Руки</a:t>
            </a:r>
            <a:r>
              <a:rPr sz="2000" spc="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укладываются</a:t>
            </a:r>
            <a:r>
              <a:rPr sz="2000" spc="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на</a:t>
            </a:r>
            <a:r>
              <a:rPr sz="2000" spc="14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усмотрение</a:t>
            </a:r>
            <a:r>
              <a:rPr sz="2000" spc="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пациента,</a:t>
            </a:r>
            <a:r>
              <a:rPr sz="2000" spc="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как</a:t>
            </a:r>
            <a:r>
              <a:rPr sz="2000" spc="14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ему 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удобно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(на</a:t>
            </a:r>
            <a:r>
              <a:rPr sz="2000" spc="-10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животе</a:t>
            </a:r>
            <a:r>
              <a:rPr sz="2000" spc="-10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или</a:t>
            </a:r>
            <a:r>
              <a:rPr sz="2000" spc="-10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параллельно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туловищу).</a:t>
            </a:r>
            <a:endParaRPr sz="2400" dirty="0">
              <a:cs typeface="Calibri" panose="020F050202020403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2469" y="1138091"/>
            <a:ext cx="3750650" cy="25226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0520" y="4237294"/>
            <a:ext cx="3943071" cy="25780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609" y="4528429"/>
            <a:ext cx="4365411" cy="25915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B6A43-872A-4C53-A130-125EC722F701}"/>
              </a:ext>
            </a:extLst>
          </p:cNvPr>
          <p:cNvSpPr txBox="1"/>
          <p:nvPr/>
        </p:nvSpPr>
        <p:spPr>
          <a:xfrm>
            <a:off x="143669" y="0"/>
            <a:ext cx="5334000" cy="6976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60" marR="0" lvl="0" indent="0" algn="l" defTabSz="457200" rtl="0" eaLnBrk="1" fontAlgn="auto" latinLnBrk="0" hangingPunct="1">
              <a:spcBef>
                <a:spcPts val="9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22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Укладка</a:t>
            </a:r>
            <a:r>
              <a:rPr kumimoji="0" lang="ru-RU" sz="2800" b="1" i="0" u="none" strike="noStrike" kern="1200" cap="none" spc="-76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800" b="1" i="0" u="none" strike="noStrike" kern="1200" cap="none" spc="-19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пациента</a:t>
            </a:r>
            <a:r>
              <a:rPr kumimoji="0" lang="ru-RU" sz="2800" b="1" i="0" u="none" strike="noStrike" kern="1200" cap="none" spc="-76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800" b="1" i="0" u="none" strike="noStrike" kern="1200" cap="none" spc="-208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с</a:t>
            </a:r>
            <a:r>
              <a:rPr kumimoji="0" lang="ru-RU" sz="2800" b="1" i="0" u="none" strike="noStrike" kern="1200" cap="none" spc="-76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800" b="1" i="0" u="none" strike="noStrike" kern="1200" cap="none" spc="-2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помощью</a:t>
            </a:r>
            <a:r>
              <a:rPr kumimoji="0" lang="ru-RU" sz="2800" b="1" i="0" u="none" strike="noStrike" kern="1200" cap="none" spc="-66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800" b="1" i="0" u="none" strike="noStrike" kern="1200" cap="none" spc="-1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одеяла</a:t>
            </a:r>
            <a:endParaRPr lang="ru-RU" sz="28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24060" marR="0" lvl="0" indent="0" algn="l" defTabSz="457200" rtl="0" eaLnBrk="1" fontAlgn="auto" latinLnBrk="0" hangingPunct="1">
              <a:spcBef>
                <a:spcPts val="9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Из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одеяла,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свернутого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10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по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длине,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10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формируется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валик.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7800" algn="l"/>
              </a:tabLst>
              <a:defRPr/>
            </a:pPr>
            <a:r>
              <a:rPr kumimoji="0" lang="ru-RU" sz="2000" b="0" i="0" u="none" strike="noStrike" kern="1200" cap="none" spc="-7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Пациента</a:t>
            </a:r>
            <a:r>
              <a:rPr kumimoji="0" lang="ru-RU" sz="2000" b="0" i="0" u="none" strike="noStrike" kern="1200" cap="none" spc="-1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повернуть</a:t>
            </a:r>
            <a:r>
              <a:rPr kumimoji="0" lang="ru-RU" sz="20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7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набок,</a:t>
            </a:r>
            <a:r>
              <a:rPr kumimoji="0" lang="ru-RU" sz="20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лицом</a:t>
            </a:r>
            <a:r>
              <a:rPr kumimoji="0" lang="ru-RU" sz="20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к</a:t>
            </a:r>
            <a:r>
              <a:rPr kumimoji="0" lang="ru-RU" sz="20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себе.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342900" marR="9624" lvl="0" indent="-342900" algn="just" defTabSz="457200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7800" algn="l"/>
              </a:tabLst>
              <a:defRPr/>
            </a:pPr>
            <a:r>
              <a:rPr kumimoji="0" lang="ru-RU" sz="2000" b="0" i="0" u="none" strike="noStrike" kern="120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Подготовленный</a:t>
            </a:r>
            <a:r>
              <a:rPr kumimoji="0" lang="ru-RU" sz="2000" b="0" i="0" u="none" strike="noStrike" kern="1200" cap="none" spc="-6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валик</a:t>
            </a:r>
            <a:r>
              <a:rPr kumimoji="0" lang="ru-RU" sz="2000" b="0" i="0" u="none" strike="noStrike" kern="1200" cap="none" spc="-6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из</a:t>
            </a:r>
            <a:r>
              <a:rPr kumimoji="0" lang="ru-RU" sz="2000" b="0" i="0" u="none" strike="noStrike" kern="1200" cap="none" spc="-6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одеяла</a:t>
            </a:r>
            <a:r>
              <a:rPr kumimoji="0" lang="ru-RU" sz="2000" b="0" i="0" u="none" strike="noStrike" kern="1200" cap="none" spc="-5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разложить</a:t>
            </a:r>
            <a:r>
              <a:rPr kumimoji="0" lang="ru-RU" sz="2000" b="0" i="0" u="none" strike="noStrike" kern="1200" cap="none" spc="-6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на</a:t>
            </a:r>
            <a:r>
              <a:rPr kumimoji="0" lang="ru-RU" sz="2000" b="0" i="0" u="none" strike="noStrike" kern="1200" cap="none" spc="-6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кровати </a:t>
            </a:r>
            <a:r>
              <a:rPr kumimoji="0" lang="ru-RU" sz="2000" b="0" i="0" u="none" strike="noStrike" kern="1200" cap="none" spc="-10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вдоль</a:t>
            </a:r>
            <a:r>
              <a:rPr kumimoji="0" lang="ru-RU" sz="2000" b="0" i="0" u="none" strike="noStrike" kern="1200" cap="none" spc="-6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7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туловища</a:t>
            </a:r>
            <a:r>
              <a:rPr kumimoji="0" lang="ru-RU" sz="2000" b="0" i="0" u="none" strike="noStrike" kern="1200" cap="none" spc="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142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пациента</a:t>
            </a:r>
            <a:r>
              <a:rPr kumimoji="0" lang="ru-RU" sz="2000" b="0" i="0" u="none" strike="noStrike" kern="1200" cap="none" spc="2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2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от</a:t>
            </a:r>
            <a:r>
              <a:rPr kumimoji="0" lang="ru-RU" sz="2000" b="0" i="0" u="none" strike="noStrike" kern="1200" cap="none" spc="10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поясничного</a:t>
            </a:r>
            <a:r>
              <a:rPr kumimoji="0" lang="ru-RU" sz="2000" b="0" i="0" u="none" strike="noStrike" kern="1200" cap="none" spc="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отдела</a:t>
            </a:r>
            <a:r>
              <a:rPr kumimoji="0" lang="ru-RU" sz="2000" b="0" i="0" u="none" strike="noStrike" kern="1200" cap="none" spc="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6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позвоноч</a:t>
            </a:r>
            <a:r>
              <a:rPr kumimoji="0" lang="ru-RU" sz="2000" b="0" i="0" u="none" strike="noStrike" kern="1200" cap="none" spc="-7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ника</a:t>
            </a:r>
            <a:r>
              <a:rPr kumimoji="0" lang="ru-RU" sz="2000" b="0" i="0" u="none" strike="noStrike" kern="1200" cap="none" spc="-13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до</a:t>
            </a:r>
            <a:r>
              <a:rPr kumimoji="0" lang="ru-RU" sz="2000" b="0" i="0" u="none" strike="noStrike" kern="1200" cap="none" spc="-13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затылка,</a:t>
            </a:r>
            <a:r>
              <a:rPr kumimoji="0" lang="ru-RU" sz="2000" b="0" i="0" u="none" strike="noStrike" kern="1200" cap="none" spc="-1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4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плотно</a:t>
            </a:r>
            <a:r>
              <a:rPr kumimoji="0" lang="ru-RU" sz="2000" b="0" i="0" u="none" strike="noStrike" kern="1200" cap="none" spc="-13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подоткнув</a:t>
            </a:r>
            <a:r>
              <a:rPr kumimoji="0" lang="ru-RU" sz="2000" b="0" i="0" u="none" strike="noStrike" kern="1200" cap="none" spc="-13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к</a:t>
            </a:r>
            <a:r>
              <a:rPr kumimoji="0" lang="ru-RU" sz="2000" b="0" i="0" u="none" strike="noStrike" kern="1200" cap="none" spc="-1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телу.</a:t>
            </a:r>
          </a:p>
          <a:p>
            <a:pPr marL="342900" marR="9624" lvl="0" indent="-342900" algn="just" defTabSz="457200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78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Повернуть          пациента сначала на спину, завести валик под шею и голову пациента,  а  затем,  обойдя кровать,  повернуть  пациента на другой бок и проложить валик под лопатку и плечо.</a:t>
            </a:r>
          </a:p>
          <a:p>
            <a:pPr marL="342900" marR="9624" lvl="0" indent="-342900" algn="just" defTabSz="457200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78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Уложить пациента на спину.</a:t>
            </a:r>
          </a:p>
          <a:p>
            <a:pPr marL="342900" marR="9624" lvl="0" indent="-342900" algn="just" defTabSz="457200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78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Уложить руки пациента в удобное положение.</a:t>
            </a:r>
          </a:p>
          <a:p>
            <a:pPr marL="342900" marR="9624" lvl="0" indent="-342900" algn="just" defTabSz="457200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78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Для фиксации стоп используем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ортезы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- они поддерживают конечность в правильном физиологическом положении.</a:t>
            </a:r>
          </a:p>
          <a:p>
            <a:pPr marL="773534" marR="9624" lvl="0" indent="-239397" algn="just" defTabSz="457200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774737" algn="l"/>
              </a:tabLst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F2E61F-B410-4789-99F1-C2C466FB8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669" y="2222500"/>
            <a:ext cx="449055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7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69" y="197651"/>
            <a:ext cx="9092045" cy="4250218"/>
          </a:xfrm>
          <a:prstGeom prst="rect">
            <a:avLst/>
          </a:prstGeom>
        </p:spPr>
        <p:txBody>
          <a:bodyPr vert="horz" wrap="square" lIns="0" tIns="38496" rIns="0" bIns="0" rtlCol="0">
            <a:spAutoFit/>
          </a:bodyPr>
          <a:lstStyle/>
          <a:p>
            <a:pPr marL="2397594">
              <a:spcBef>
                <a:spcPts val="493"/>
              </a:spcBef>
            </a:pPr>
            <a:r>
              <a:rPr sz="2400" b="1" spc="123" dirty="0" err="1">
                <a:solidFill>
                  <a:srgbClr val="C00000"/>
                </a:solidFill>
                <a:cs typeface="Calibri" panose="020F0502020204030204" pitchFamily="34" charset="0"/>
              </a:rPr>
              <a:t>Защита</a:t>
            </a:r>
            <a:r>
              <a:rPr sz="24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cs typeface="Calibri" panose="020F0502020204030204" pitchFamily="34" charset="0"/>
              </a:rPr>
              <a:t>пяток</a:t>
            </a:r>
            <a:r>
              <a:rPr sz="2400" b="1" spc="9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C00000"/>
                </a:solidFill>
                <a:cs typeface="Calibri" panose="020F0502020204030204" pitchFamily="34" charset="0"/>
              </a:rPr>
              <a:t>и</a:t>
            </a:r>
            <a:r>
              <a:rPr sz="2400" b="1" spc="9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19" dirty="0" err="1">
                <a:solidFill>
                  <a:srgbClr val="C00000"/>
                </a:solidFill>
                <a:cs typeface="Calibri" panose="020F0502020204030204" pitchFamily="34" charset="0"/>
              </a:rPr>
              <a:t>локтей</a:t>
            </a:r>
            <a:endParaRPr sz="24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176213" marR="12030" algn="just">
              <a:spcBef>
                <a:spcPts val="76"/>
              </a:spcBef>
            </a:pPr>
            <a:r>
              <a:rPr sz="2084" dirty="0" err="1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180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9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16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265" dirty="0" err="1">
                <a:solidFill>
                  <a:srgbClr val="231F20"/>
                </a:solidFill>
                <a:cs typeface="Calibri" panose="020F0502020204030204" pitchFamily="34" charset="0"/>
              </a:rPr>
              <a:t>ф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180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19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ти</a:t>
            </a:r>
            <a:r>
              <a:rPr sz="2084" spc="19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16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180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9" dirty="0" err="1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не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й</a:t>
            </a:r>
            <a:r>
              <a:rPr sz="2084" spc="16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16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28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19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76" dirty="0" err="1">
                <a:solidFill>
                  <a:srgbClr val="231F20"/>
                </a:solidFill>
                <a:cs typeface="Calibri" panose="020F0502020204030204" pitchFamily="34" charset="0"/>
              </a:rPr>
              <a:t>х</a:t>
            </a:r>
            <a:r>
              <a:rPr sz="2084" spc="16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16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180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19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28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76" dirty="0" err="1">
                <a:solidFill>
                  <a:srgbClr val="231F20"/>
                </a:solidFill>
                <a:cs typeface="Calibri" panose="020F0502020204030204" pitchFamily="34" charset="0"/>
              </a:rPr>
              <a:t>х</a:t>
            </a:r>
            <a:r>
              <a:rPr sz="2084" spc="16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ч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z="2084" spc="-19" dirty="0" err="1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084" spc="-1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57" dirty="0" err="1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0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180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dirty="0" err="1">
                <a:solidFill>
                  <a:srgbClr val="231F20"/>
                </a:solidFill>
                <a:cs typeface="Calibri" panose="020F0502020204030204" pitchFamily="34" charset="0"/>
              </a:rPr>
              <a:t>ьз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133" dirty="0" err="1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9" dirty="0" err="1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0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пе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ц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180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dirty="0" err="1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0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dirty="0" err="1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z="2084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66" dirty="0">
                <a:solidFill>
                  <a:srgbClr val="231F20"/>
                </a:solidFill>
                <a:cs typeface="Calibri" panose="020F0502020204030204" pitchFamily="34" charset="0"/>
              </a:rPr>
              <a:t>,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0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19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0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аю</a:t>
            </a:r>
            <a:r>
              <a:rPr sz="2084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сдавление</a:t>
            </a:r>
            <a:r>
              <a:rPr sz="2084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на</a:t>
            </a:r>
            <a:r>
              <a:rPr sz="2084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пяточную</a:t>
            </a:r>
            <a:r>
              <a:rPr sz="2084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кость</a:t>
            </a:r>
            <a:r>
              <a:rPr sz="2084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фиксируют</a:t>
            </a:r>
            <a:r>
              <a:rPr sz="2084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стопу</a:t>
            </a:r>
            <a:r>
              <a:rPr sz="2084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физиологиче</a:t>
            </a:r>
            <a:r>
              <a:rPr sz="2084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9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z="2084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152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19" dirty="0" err="1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ии</a:t>
            </a:r>
            <a:r>
              <a:rPr sz="2084" spc="47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r>
              <a:rPr sz="2084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endParaRPr lang="ru-RU" sz="2084" spc="-265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519113" marR="12030" indent="-342900" algn="just">
              <a:spcBef>
                <a:spcPts val="76"/>
              </a:spcBef>
              <a:buFont typeface="Wingdings" panose="05000000000000000000" pitchFamily="2" charset="2"/>
              <a:buChar char="§"/>
            </a:pPr>
            <a:r>
              <a:rPr sz="2084" spc="-21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3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28" dirty="0" err="1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z="2084" spc="152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ич</a:t>
            </a:r>
            <a:r>
              <a:rPr sz="2084" spc="-133" dirty="0" err="1">
                <a:solidFill>
                  <a:srgbClr val="231F20"/>
                </a:solidFill>
                <a:cs typeface="Calibri" panose="020F0502020204030204" pitchFamily="34" charset="0"/>
              </a:rPr>
              <a:t>аю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9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ц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38" dirty="0" err="1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294" dirty="0" err="1">
                <a:solidFill>
                  <a:srgbClr val="231F20"/>
                </a:solidFill>
                <a:cs typeface="Calibri" panose="020F0502020204030204" pitchFamily="34" charset="0"/>
              </a:rPr>
              <a:t>ф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9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13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ц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z="2084" spc="-13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19" dirty="0" err="1">
                <a:solidFill>
                  <a:srgbClr val="231F20"/>
                </a:solidFill>
                <a:cs typeface="Calibri" panose="020F0502020204030204" pitchFamily="34" charset="0"/>
              </a:rPr>
              <a:t>териалу</a:t>
            </a:r>
            <a:r>
              <a:rPr sz="2084" spc="-19" dirty="0">
                <a:solidFill>
                  <a:srgbClr val="231F20"/>
                </a:solidFill>
                <a:cs typeface="Calibri" panose="020F0502020204030204" pitchFamily="34" charset="0"/>
              </a:rPr>
              <a:t>,</a:t>
            </a:r>
            <a:r>
              <a:rPr sz="2084" spc="-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из</a:t>
            </a:r>
            <a:r>
              <a:rPr sz="2084" spc="-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которого</a:t>
            </a:r>
            <a:r>
              <a:rPr sz="2084" spc="-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они</a:t>
            </a:r>
            <a:r>
              <a:rPr sz="2084" spc="-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сделаны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endParaRPr sz="2084" dirty="0">
              <a:cs typeface="Calibri" panose="020F0502020204030204" pitchFamily="34" charset="0"/>
            </a:endParaRPr>
          </a:p>
          <a:p>
            <a:pPr marL="176213" marR="3322707" algn="just">
              <a:spcBef>
                <a:spcPts val="9"/>
              </a:spcBef>
            </a:pPr>
            <a:r>
              <a:rPr sz="2084" dirty="0" err="1">
                <a:solidFill>
                  <a:srgbClr val="231F20"/>
                </a:solidFill>
                <a:cs typeface="Calibri" panose="020F0502020204030204" pitchFamily="34" charset="0"/>
              </a:rPr>
              <a:t>Например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,</a:t>
            </a:r>
            <a:r>
              <a:rPr sz="2084" spc="17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для</a:t>
            </a:r>
            <a:r>
              <a:rPr sz="2084" spc="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защиты</a:t>
            </a:r>
            <a:r>
              <a:rPr sz="2084" spc="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пяток</a:t>
            </a:r>
            <a:r>
              <a:rPr sz="2084" spc="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и 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локтей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14" dirty="0">
                <a:solidFill>
                  <a:srgbClr val="231F20"/>
                </a:solidFill>
                <a:cs typeface="Calibri" panose="020F0502020204030204" pitchFamily="34" charset="0"/>
              </a:rPr>
              <a:t>хорошо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подходят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ортезы,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9" dirty="0" err="1">
                <a:solidFill>
                  <a:srgbClr val="231F20"/>
                </a:solidFill>
                <a:cs typeface="Calibri" panose="020F0502020204030204" pitchFamily="34" charset="0"/>
              </a:rPr>
              <a:t>изго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товленные</a:t>
            </a:r>
            <a:r>
              <a:rPr sz="2084" spc="-11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из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9" dirty="0">
                <a:solidFill>
                  <a:srgbClr val="231F20"/>
                </a:solidFill>
                <a:cs typeface="Calibri" panose="020F0502020204030204" pitchFamily="34" charset="0"/>
              </a:rPr>
              <a:t>мягкого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материала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(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му</a:t>
            </a:r>
            <a:r>
              <a:rPr sz="2084" dirty="0" err="1">
                <a:solidFill>
                  <a:srgbClr val="231F20"/>
                </a:solidFill>
                <a:cs typeface="Calibri" panose="020F0502020204030204" pitchFamily="34" charset="0"/>
              </a:rPr>
              <a:t>тоновая</a:t>
            </a:r>
            <a:r>
              <a:rPr sz="2084" spc="729" dirty="0">
                <a:solidFill>
                  <a:srgbClr val="231F20"/>
                </a:solidFill>
                <a:cs typeface="Calibri" panose="020F0502020204030204" pitchFamily="34" charset="0"/>
              </a:rPr>
              <a:t>  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ткань).</a:t>
            </a:r>
            <a:r>
              <a:rPr sz="2084" spc="739" dirty="0">
                <a:solidFill>
                  <a:srgbClr val="231F20"/>
                </a:solidFill>
                <a:cs typeface="Calibri" panose="020F0502020204030204" pitchFamily="34" charset="0"/>
              </a:rPr>
              <a:t>  </a:t>
            </a:r>
            <a:endParaRPr lang="ru-RU" sz="2084" spc="739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519113" marR="3322707" indent="-342900" algn="just">
              <a:spcBef>
                <a:spcPts val="9"/>
              </a:spcBef>
              <a:buFont typeface="Wingdings" panose="05000000000000000000" pitchFamily="2" charset="2"/>
              <a:buChar char="§"/>
            </a:pPr>
            <a:r>
              <a:rPr sz="2084" dirty="0" err="1">
                <a:solidFill>
                  <a:srgbClr val="231F20"/>
                </a:solidFill>
                <a:cs typeface="Calibri" panose="020F0502020204030204" pitchFamily="34" charset="0"/>
              </a:rPr>
              <a:t>Они</a:t>
            </a:r>
            <a:r>
              <a:rPr sz="2084" spc="739" dirty="0">
                <a:solidFill>
                  <a:srgbClr val="231F20"/>
                </a:solidFill>
                <a:cs typeface="Calibri" panose="020F0502020204030204" pitchFamily="34" charset="0"/>
              </a:rPr>
              <a:t>  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обладают внутренним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слоем,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покрытым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endParaRPr lang="ru-RU" sz="2084" spc="9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176213" marR="3322707" algn="just">
              <a:spcBef>
                <a:spcPts val="9"/>
              </a:spcBef>
            </a:pPr>
            <a:r>
              <a:rPr sz="2084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возду</a:t>
            </a:r>
            <a:r>
              <a:rPr sz="2084" dirty="0" err="1">
                <a:solidFill>
                  <a:srgbClr val="231F20"/>
                </a:solidFill>
                <a:cs typeface="Calibri" panose="020F0502020204030204" pitchFamily="34" charset="0"/>
              </a:rPr>
              <a:t>хопроницаемой</a:t>
            </a:r>
            <a:r>
              <a:rPr sz="2084" spc="81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длинной</a:t>
            </a:r>
            <a:r>
              <a:rPr sz="2084" spc="81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шерстью, 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имеют</a:t>
            </a:r>
            <a:r>
              <a:rPr sz="2084" spc="-12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анатомическую</a:t>
            </a:r>
            <a:r>
              <a:rPr sz="2084" spc="-11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конструкцию</a:t>
            </a:r>
            <a:r>
              <a:rPr sz="2084" spc="-11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lang="ru-RU"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142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ьз</a:t>
            </a:r>
            <a:r>
              <a:rPr sz="2084" spc="19" dirty="0" err="1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spc="-142" dirty="0" err="1">
                <a:solidFill>
                  <a:srgbClr val="231F20"/>
                </a:solidFill>
                <a:cs typeface="Calibri" panose="020F0502020204030204" pitchFamily="34" charset="0"/>
              </a:rPr>
              <a:t>ю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9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42" dirty="0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142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142" dirty="0" err="1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71" dirty="0" err="1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42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щ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9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142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28" dirty="0" err="1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не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й</a:t>
            </a:r>
            <a:r>
              <a:rPr lang="ru-RU"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lang="ru-RU"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z="2084" spc="19" dirty="0" err="1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spc="142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42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142" dirty="0" err="1">
                <a:solidFill>
                  <a:srgbClr val="231F20"/>
                </a:solidFill>
                <a:cs typeface="Calibri" panose="020F0502020204030204" pitchFamily="34" charset="0"/>
              </a:rPr>
              <a:t>да</a:t>
            </a:r>
            <a:r>
              <a:rPr sz="2084" spc="-171" dirty="0" err="1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9" dirty="0" err="1">
                <a:solidFill>
                  <a:srgbClr val="231F20"/>
                </a:solidFill>
                <a:cs typeface="Calibri" panose="020F0502020204030204" pitchFamily="34" charset="0"/>
              </a:rPr>
              <a:t>ления</a:t>
            </a:r>
            <a:r>
              <a:rPr sz="2084" spc="-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стирания.</a:t>
            </a:r>
            <a:endParaRPr sz="2084" dirty="0">
              <a:cs typeface="Calibri" panose="020F050202020403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936" y="4725678"/>
            <a:ext cx="4268320" cy="23870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9669" y="1955800"/>
            <a:ext cx="3653786" cy="305185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6626" y="4725678"/>
            <a:ext cx="3978696" cy="26351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46" y="0"/>
            <a:ext cx="9633323" cy="1865825"/>
          </a:xfrm>
          <a:prstGeom prst="rect">
            <a:avLst/>
          </a:prstGeom>
        </p:spPr>
        <p:txBody>
          <a:bodyPr vert="horz" wrap="square" lIns="0" tIns="24060" rIns="0" bIns="0" rtlCol="0">
            <a:spAutoFit/>
          </a:bodyPr>
          <a:lstStyle/>
          <a:p>
            <a:pPr marL="627970">
              <a:lnSpc>
                <a:spcPts val="2690"/>
              </a:lnSpc>
              <a:spcBef>
                <a:spcPts val="189"/>
              </a:spcBef>
            </a:pPr>
            <a:endParaRPr lang="ru-RU" sz="2273" b="1" dirty="0">
              <a:solidFill>
                <a:srgbClr val="C00000"/>
              </a:solidFill>
              <a:cs typeface="Arial"/>
            </a:endParaRPr>
          </a:p>
          <a:p>
            <a:pPr marL="627970">
              <a:lnSpc>
                <a:spcPts val="2690"/>
              </a:lnSpc>
              <a:spcBef>
                <a:spcPts val="189"/>
              </a:spcBef>
            </a:pPr>
            <a:r>
              <a:rPr sz="2800" b="1" dirty="0" err="1">
                <a:solidFill>
                  <a:srgbClr val="C00000"/>
                </a:solidFill>
                <a:cs typeface="Calibri" panose="020F0502020204030204" pitchFamily="34" charset="0"/>
              </a:rPr>
              <a:t>Использование</a:t>
            </a:r>
            <a:r>
              <a:rPr sz="2800" b="1" spc="407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C00000"/>
                </a:solidFill>
                <a:cs typeface="Calibri" panose="020F0502020204030204" pitchFamily="34" charset="0"/>
              </a:rPr>
              <a:t>противопролежневых</a:t>
            </a:r>
            <a:r>
              <a:rPr sz="2800" b="1" spc="417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800" b="1" spc="-19" dirty="0">
                <a:solidFill>
                  <a:srgbClr val="C00000"/>
                </a:solidFill>
                <a:cs typeface="Calibri" panose="020F0502020204030204" pitchFamily="34" charset="0"/>
              </a:rPr>
              <a:t>средств</a:t>
            </a:r>
            <a:endParaRPr sz="28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24060" marR="0" lvl="0" indent="0" algn="l" defTabSz="4572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400" b="1" spc="-47" dirty="0" err="1">
                <a:cs typeface="Calibri" panose="020F0502020204030204" pitchFamily="34" charset="0"/>
              </a:rPr>
              <a:t>Ячеистые</a:t>
            </a:r>
            <a:r>
              <a:rPr sz="2400" b="1" spc="-189" dirty="0">
                <a:cs typeface="Calibri" panose="020F0502020204030204" pitchFamily="34" charset="0"/>
              </a:rPr>
              <a:t> </a:t>
            </a:r>
            <a:r>
              <a:rPr lang="ru-RU" sz="2400" b="1" spc="-189" dirty="0" err="1">
                <a:cs typeface="Calibri" panose="020F0502020204030204" pitchFamily="34" charset="0"/>
              </a:rPr>
              <a:t>проти</a:t>
            </a:r>
            <a:r>
              <a:rPr kumimoji="0" lang="ru-RU" sz="2400" b="1" i="0" u="none" strike="noStrike" kern="1200" cap="none" spc="-19" normalizeH="0" baseline="0" noProof="0" dirty="0" err="1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вопролежневые</a:t>
            </a:r>
            <a:r>
              <a:rPr kumimoji="0" lang="ru-RU" sz="2400" b="1" i="0" u="none" strike="noStrike" kern="1200" cap="none" spc="341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400" b="1" i="0" u="none" strike="noStrike" kern="1200" cap="none" spc="-19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матрасы</a:t>
            </a:r>
            <a:r>
              <a:rPr kumimoji="0" lang="ru-RU" sz="2400" b="1" i="0" u="none" strike="noStrike" kern="1200" cap="none" spc="341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kern="1200" cap="none" spc="-4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рекомендуют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лежачим</a:t>
            </a:r>
            <a:r>
              <a:rPr kumimoji="0" lang="ru-RU" sz="2400" b="0" i="0" u="none" strike="noStrike" kern="1200" cap="none" spc="6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kern="1200" cap="none" spc="-5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пациентам</a:t>
            </a:r>
            <a:r>
              <a:rPr lang="ru-RU" sz="2400" dirty="0">
                <a:solidFill>
                  <a:prstClr val="black"/>
                </a:solidFill>
                <a:cs typeface="Calibri" panose="020F0502020204030204" pitchFamily="34" charset="0"/>
              </a:rPr>
              <a:t>  с </a:t>
            </a:r>
            <a:r>
              <a:rPr kumimoji="0" lang="ru-RU" sz="2400" b="0" i="0" u="none" strike="noStrike" kern="1200" cap="none" spc="-10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массой</a:t>
            </a:r>
            <a:r>
              <a:rPr kumimoji="0" lang="ru-RU" sz="2400" b="0" i="0" u="none" strike="noStrike" kern="1200" cap="none" spc="-16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kern="120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тела</a:t>
            </a:r>
            <a:r>
              <a:rPr kumimoji="0" lang="ru-RU" sz="2400" b="0" i="0" u="none" strike="noStrike" kern="1200" cap="none" spc="-152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kern="1200" cap="none" spc="-10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не</a:t>
            </a:r>
            <a:r>
              <a:rPr kumimoji="0" lang="ru-RU" sz="2400" b="0" i="0" u="none" strike="noStrike" kern="1200" cap="none" spc="-16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kern="1200" cap="none" spc="-4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более</a:t>
            </a:r>
            <a:r>
              <a:rPr kumimoji="0" lang="ru-RU" sz="2400" b="0" i="0" u="none" strike="noStrike" kern="1200" cap="none" spc="-152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kern="1200" cap="none" spc="-10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100</a:t>
            </a:r>
            <a:r>
              <a:rPr kumimoji="0" lang="ru-RU" sz="2400" b="0" i="0" u="none" strike="noStrike" kern="1200" cap="none" spc="-16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kern="1200" cap="none" spc="-4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cs typeface="Calibri" panose="020F0502020204030204" pitchFamily="34" charset="0"/>
              </a:rPr>
              <a:t>кг.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24060" marR="3661953" indent="511278" algn="just">
              <a:lnSpc>
                <a:spcPts val="2463"/>
              </a:lnSpc>
              <a:spcBef>
                <a:spcPts val="76"/>
              </a:spcBef>
            </a:pPr>
            <a:endParaRPr sz="2084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669" y="1574800"/>
            <a:ext cx="5382168" cy="5109491"/>
          </a:xfrm>
          <a:prstGeom prst="rect">
            <a:avLst/>
          </a:prstGeom>
        </p:spPr>
        <p:txBody>
          <a:bodyPr vert="horz" wrap="square" lIns="0" tIns="38496" rIns="0" bIns="0" rtlCol="0">
            <a:spAutoFit/>
          </a:bodyPr>
          <a:lstStyle/>
          <a:p>
            <a:pPr marL="24060">
              <a:spcBef>
                <a:spcPts val="682"/>
              </a:spcBef>
            </a:pPr>
            <a:r>
              <a:rPr sz="2400" b="1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z="2400" b="1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b="1" spc="180" dirty="0" err="1">
                <a:solidFill>
                  <a:srgbClr val="231F20"/>
                </a:solidFill>
                <a:cs typeface="Calibri" panose="020F0502020204030204" pitchFamily="34" charset="0"/>
              </a:rPr>
              <a:t>лл</a:t>
            </a:r>
            <a:r>
              <a:rPr sz="2400" b="1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b="1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нн</a:t>
            </a:r>
            <a:r>
              <a:rPr sz="2400" b="1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400" b="1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b="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b="1" spc="-17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b="1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400" b="1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b="1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b="1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ти</a:t>
            </a:r>
            <a:r>
              <a:rPr sz="2400" b="1" spc="-133" dirty="0" err="1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b="1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b="1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400" b="1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b="1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b="1" spc="180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400" b="1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b="1" spc="9" dirty="0" err="1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400" b="1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не</a:t>
            </a:r>
            <a:r>
              <a:rPr sz="2400" b="1" spc="-161" dirty="0" err="1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b="1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400" b="1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b="1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b="1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z="2400" b="1" spc="-13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b="1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400" b="1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b="1" spc="-13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b="1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b="1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400" b="1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lang="ru-RU"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состоят из поперечных воздушных баллонов (трубчатых секций), соединенных с блоком управления. </a:t>
            </a:r>
          </a:p>
          <a:p>
            <a:pPr marL="366960" indent="-342900">
              <a:spcBef>
                <a:spcPts val="682"/>
              </a:spcBef>
              <a:buFont typeface="Wingdings" panose="05000000000000000000" pitchFamily="2" charset="2"/>
              <a:buChar char="§"/>
            </a:pPr>
            <a:r>
              <a:rPr lang="ru-RU"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Благодаря постоянному чередованию давления в баллонах достигается эффект массажа, улучшается кровообращение и предотвращается появление лежней. </a:t>
            </a:r>
          </a:p>
          <a:p>
            <a:pPr marL="366960" indent="-342900">
              <a:spcBef>
                <a:spcPts val="682"/>
              </a:spcBef>
              <a:buFont typeface="Wingdings" panose="05000000000000000000" pitchFamily="2" charset="2"/>
              <a:buChar char="§"/>
            </a:pPr>
            <a:r>
              <a:rPr lang="ru-RU"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Баллонные </a:t>
            </a:r>
            <a:r>
              <a:rPr lang="ru-RU" sz="2400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противопролежневые</a:t>
            </a:r>
            <a:r>
              <a:rPr lang="ru-RU"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 матрасы рекомендуют прикованным к постели пациентам с массой тела от 120 кг и выше. </a:t>
            </a:r>
          </a:p>
          <a:p>
            <a:pPr marL="366960" indent="-342900">
              <a:spcBef>
                <a:spcPts val="682"/>
              </a:spcBef>
              <a:buFont typeface="Wingdings" panose="05000000000000000000" pitchFamily="2" charset="2"/>
              <a:buChar char="§"/>
            </a:pPr>
            <a:r>
              <a:rPr lang="ru-RU"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Они более </a:t>
            </a:r>
            <a:r>
              <a:rPr lang="ru-RU" sz="2400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ортопедичные</a:t>
            </a:r>
            <a:r>
              <a:rPr lang="ru-RU"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 и долговечные.</a:t>
            </a:r>
            <a:endParaRPr sz="2400" dirty="0">
              <a:cs typeface="Calibri" panose="020F050202020403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5837" y="1471526"/>
            <a:ext cx="3984964" cy="2617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7960" y="4333318"/>
            <a:ext cx="3952841" cy="23509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91CD42-26C5-4216-9F16-6079C0316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4" y="736600"/>
            <a:ext cx="9544050" cy="63627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4D5392-1B70-487B-89AA-C10D3E78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469" y="127000"/>
            <a:ext cx="7075963" cy="609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Стадии пролежней</a:t>
            </a:r>
          </a:p>
        </p:txBody>
      </p:sp>
    </p:spTree>
    <p:extLst>
      <p:ext uri="{BB962C8B-B14F-4D97-AF65-F5344CB8AC3E}">
        <p14:creationId xmlns:p14="http://schemas.microsoft.com/office/powerpoint/2010/main" val="149930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7F9774-09F5-47BC-A10F-BA61235AA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2" t="70685" r="50909" b="4057"/>
          <a:stretch/>
        </p:blipFill>
        <p:spPr>
          <a:xfrm>
            <a:off x="19341" y="5160597"/>
            <a:ext cx="4572001" cy="229372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D0DFFC-2562-4F6F-84A7-2DE97D37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116" y="5308600"/>
            <a:ext cx="5017753" cy="1905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Места образования пролежней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DD441A-9CE4-405E-B7A2-14DAF8F15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3" t="6769" r="6057" b="27273"/>
          <a:stretch/>
        </p:blipFill>
        <p:spPr>
          <a:xfrm>
            <a:off x="-1" y="30746"/>
            <a:ext cx="7535801" cy="5167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73F094-6975-4B7D-9172-45066C2289F9}"/>
              </a:ext>
            </a:extLst>
          </p:cNvPr>
          <p:cNvSpPr txBox="1"/>
          <p:nvPr/>
        </p:nvSpPr>
        <p:spPr>
          <a:xfrm>
            <a:off x="7535801" y="2108200"/>
            <a:ext cx="23167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крестец – 36%</a:t>
            </a:r>
            <a:b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пятки – 25%</a:t>
            </a:r>
            <a:b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ягодицы – 21%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10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869" y="37679"/>
            <a:ext cx="9448800" cy="7121110"/>
          </a:xfrm>
          <a:prstGeom prst="rect">
            <a:avLst/>
          </a:prstGeom>
        </p:spPr>
        <p:txBody>
          <a:bodyPr vert="horz" wrap="square" lIns="0" tIns="24060" rIns="0" bIns="0" rtlCol="0">
            <a:spAutoFit/>
          </a:bodyPr>
          <a:lstStyle/>
          <a:p>
            <a:pPr marL="24060" marR="20451" indent="-1203" algn="just">
              <a:spcBef>
                <a:spcPts val="805"/>
              </a:spcBef>
            </a:pPr>
            <a:r>
              <a:rPr sz="2400" spc="76" dirty="0" err="1">
                <a:solidFill>
                  <a:srgbClr val="231F20"/>
                </a:solidFill>
                <a:cs typeface="Bookman Old Style"/>
              </a:rPr>
              <a:t>П</a:t>
            </a:r>
            <a:r>
              <a:rPr sz="2400" spc="-66" dirty="0" err="1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95" dirty="0" err="1">
                <a:solidFill>
                  <a:srgbClr val="231F20"/>
                </a:solidFill>
                <a:cs typeface="Bookman Old Style"/>
              </a:rPr>
              <a:t>с</a:t>
            </a:r>
            <a:r>
              <a:rPr sz="2400" spc="171" dirty="0" err="1">
                <a:solidFill>
                  <a:srgbClr val="231F20"/>
                </a:solidFill>
                <a:cs typeface="Bookman Old Style"/>
              </a:rPr>
              <a:t>л</a:t>
            </a:r>
            <a:r>
              <a:rPr sz="2400" spc="-85" dirty="0" err="1">
                <a:solidFill>
                  <a:srgbClr val="231F20"/>
                </a:solidFill>
                <a:cs typeface="Bookman Old Style"/>
              </a:rPr>
              <a:t>е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 и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с</a:t>
            </a:r>
            <a:r>
              <a:rPr sz="2400" spc="47" dirty="0">
                <a:solidFill>
                  <a:srgbClr val="231F20"/>
                </a:solidFill>
                <a:cs typeface="Bookman Old Style"/>
              </a:rPr>
              <a:t>у</a:t>
            </a:r>
            <a:r>
              <a:rPr sz="2400" spc="171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sz="2400" spc="-9" dirty="0">
                <a:solidFill>
                  <a:srgbClr val="231F20"/>
                </a:solidFill>
                <a:cs typeface="Bookman Old Style"/>
              </a:rPr>
              <a:t>ь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б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171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sz="2400" spc="-9" dirty="0">
                <a:solidFill>
                  <a:srgbClr val="231F20"/>
                </a:solidFill>
                <a:cs typeface="Bookman Old Style"/>
              </a:rPr>
              <a:t>ь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ы</a:t>
            </a:r>
            <a:r>
              <a:rPr sz="2400" spc="76" dirty="0">
                <a:solidFill>
                  <a:srgbClr val="231F20"/>
                </a:solidFill>
                <a:cs typeface="Bookman Old Style"/>
              </a:rPr>
              <a:t>х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9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не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ч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с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sz="2400" spc="19" dirty="0">
                <a:solidFill>
                  <a:srgbClr val="231F20"/>
                </a:solidFill>
                <a:cs typeface="Bookman Old Style"/>
              </a:rPr>
              <a:t>я</a:t>
            </a:r>
            <a:r>
              <a:rPr sz="2400" spc="76" dirty="0">
                <a:solidFill>
                  <a:srgbClr val="231F20"/>
                </a:solidFill>
                <a:cs typeface="Bookman Old Style"/>
              </a:rPr>
              <a:t>х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 и</a:t>
            </a:r>
            <a:r>
              <a:rPr sz="2400" spc="-9" dirty="0">
                <a:solidFill>
                  <a:srgbClr val="231F20"/>
                </a:solidFill>
                <a:cs typeface="Bookman Old Style"/>
              </a:rPr>
              <a:t>з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-</a:t>
            </a:r>
            <a:r>
              <a:rPr sz="2400" spc="-9" dirty="0">
                <a:solidFill>
                  <a:srgbClr val="231F20"/>
                </a:solidFill>
                <a:cs typeface="Bookman Old Style"/>
              </a:rPr>
              <a:t>з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а 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142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р</a:t>
            </a:r>
            <a:r>
              <a:rPr sz="2400" spc="19" dirty="0">
                <a:solidFill>
                  <a:srgbClr val="231F20"/>
                </a:solidFill>
                <a:cs typeface="Bookman Old Style"/>
              </a:rPr>
              <a:t>у</a:t>
            </a:r>
            <a:r>
              <a:rPr sz="2400" spc="-114" dirty="0">
                <a:solidFill>
                  <a:srgbClr val="231F20"/>
                </a:solidFill>
                <a:cs typeface="Bookman Old Style"/>
              </a:rPr>
              <a:t>ш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ен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sz="2400" spc="9" dirty="0">
                <a:solidFill>
                  <a:srgbClr val="231F20"/>
                </a:solidFill>
                <a:cs typeface="Bookman Old Style"/>
              </a:rPr>
              <a:t>я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р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171" dirty="0">
                <a:solidFill>
                  <a:srgbClr val="231F20"/>
                </a:solidFill>
                <a:cs typeface="Bookman Old Style"/>
              </a:rPr>
              <a:t>в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оо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бр</a:t>
            </a:r>
            <a:r>
              <a:rPr sz="2400" spc="-142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щ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ен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sz="2400" spc="9" dirty="0">
                <a:solidFill>
                  <a:srgbClr val="231F20"/>
                </a:solidFill>
                <a:cs typeface="Bookman Old Style"/>
              </a:rPr>
              <a:t>я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71" dirty="0">
                <a:solidFill>
                  <a:srgbClr val="231F20"/>
                </a:solidFill>
                <a:cs typeface="Bookman Old Style"/>
              </a:rPr>
              <a:t>в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38" dirty="0">
                <a:solidFill>
                  <a:srgbClr val="231F20"/>
                </a:solidFill>
                <a:cs typeface="Bookman Old Style"/>
              </a:rPr>
              <a:t>з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мо</a:t>
            </a:r>
            <a:r>
              <a:rPr sz="2400" spc="-28" dirty="0">
                <a:solidFill>
                  <a:srgbClr val="231F20"/>
                </a:solidFill>
                <a:cs typeface="Bookman Old Style"/>
              </a:rPr>
              <a:t>ж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п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9" dirty="0">
                <a:solidFill>
                  <a:srgbClr val="231F20"/>
                </a:solidFill>
                <a:cs typeface="Bookman Old Style"/>
              </a:rPr>
              <a:t>я</a:t>
            </a:r>
            <a:r>
              <a:rPr sz="2400" spc="-171" dirty="0">
                <a:solidFill>
                  <a:srgbClr val="231F20"/>
                </a:solidFill>
                <a:cs typeface="Bookman Old Style"/>
              </a:rPr>
              <a:t>в</a:t>
            </a:r>
            <a:r>
              <a:rPr sz="2400" spc="142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ен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sz="2400" spc="-85" dirty="0">
                <a:solidFill>
                  <a:srgbClr val="231F20"/>
                </a:solidFill>
                <a:cs typeface="Bookman Old Style"/>
              </a:rPr>
              <a:t>е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е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171" dirty="0">
                <a:solidFill>
                  <a:srgbClr val="231F20"/>
                </a:solidFill>
                <a:cs typeface="Bookman Old Style"/>
              </a:rPr>
              <a:t>в</a:t>
            </a:r>
            <a:r>
              <a:rPr sz="2400" spc="47" dirty="0">
                <a:solidFill>
                  <a:srgbClr val="231F20"/>
                </a:solidFill>
                <a:cs typeface="Bookman Old Style"/>
              </a:rPr>
              <a:t>.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66" dirty="0" err="1">
                <a:solidFill>
                  <a:srgbClr val="231F20"/>
                </a:solidFill>
                <a:cs typeface="Bookman Old Style"/>
              </a:rPr>
              <a:t>К</a:t>
            </a:r>
            <a:r>
              <a:rPr sz="2400" spc="-95" dirty="0" err="1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104" dirty="0" err="1">
                <a:solidFill>
                  <a:srgbClr val="231F20"/>
                </a:solidFill>
                <a:cs typeface="Bookman Old Style"/>
              </a:rPr>
              <a:t>не</a:t>
            </a:r>
            <a:r>
              <a:rPr sz="2400" spc="-76" dirty="0" err="1">
                <a:solidFill>
                  <a:srgbClr val="231F20"/>
                </a:solidFill>
                <a:cs typeface="Bookman Old Style"/>
              </a:rPr>
              <a:t>чности</a:t>
            </a:r>
            <a:r>
              <a:rPr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становятся</a:t>
            </a:r>
            <a:r>
              <a:rPr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28" dirty="0">
                <a:solidFill>
                  <a:srgbClr val="231F20"/>
                </a:solidFill>
                <a:cs typeface="Bookman Old Style"/>
              </a:rPr>
              <a:t>холодными,</a:t>
            </a:r>
            <a:r>
              <a:rPr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багровыми.</a:t>
            </a:r>
            <a:endParaRPr sz="2400" dirty="0">
              <a:cs typeface="Bookman Old Style"/>
            </a:endParaRPr>
          </a:p>
          <a:p>
            <a:pPr marL="24060" algn="just">
              <a:spcBef>
                <a:spcPts val="691"/>
              </a:spcBef>
            </a:pPr>
            <a:r>
              <a:rPr sz="2400" b="1" dirty="0">
                <a:solidFill>
                  <a:srgbClr val="C00000"/>
                </a:solidFill>
                <a:cs typeface="Times New Roman"/>
              </a:rPr>
              <a:t>Практические</a:t>
            </a:r>
            <a:r>
              <a:rPr sz="2400" b="1" spc="644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cs typeface="Times New Roman"/>
              </a:rPr>
              <a:t>советы</a:t>
            </a:r>
            <a:r>
              <a:rPr sz="2400" b="1" spc="644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cs typeface="Times New Roman"/>
              </a:rPr>
              <a:t>пациентам</a:t>
            </a:r>
            <a:r>
              <a:rPr sz="2400" b="1" spc="644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cs typeface="Times New Roman"/>
              </a:rPr>
              <a:t>по</a:t>
            </a:r>
            <a:r>
              <a:rPr sz="2400" b="1" spc="644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2400" b="1" dirty="0" err="1">
                <a:solidFill>
                  <a:srgbClr val="C00000"/>
                </a:solidFill>
                <a:cs typeface="Times New Roman"/>
              </a:rPr>
              <a:t>предупреждению</a:t>
            </a:r>
            <a:r>
              <a:rPr sz="2400" b="1" spc="644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2400" b="1" spc="-19" dirty="0" err="1">
                <a:solidFill>
                  <a:srgbClr val="C00000"/>
                </a:solidFill>
                <a:cs typeface="Times New Roman"/>
              </a:rPr>
              <a:t>отеков</a:t>
            </a:r>
            <a:endParaRPr lang="ru-RU" sz="2400" b="1" dirty="0">
              <a:solidFill>
                <a:srgbClr val="C00000"/>
              </a:solidFill>
              <a:cs typeface="Times New Roman"/>
            </a:endParaRPr>
          </a:p>
          <a:p>
            <a:pPr marL="309810" indent="-285750" algn="just">
              <a:spcBef>
                <a:spcPts val="691"/>
              </a:spcBef>
              <a:buFont typeface="Wingdings" panose="05000000000000000000" pitchFamily="2" charset="2"/>
              <a:buChar char="q"/>
            </a:pPr>
            <a:r>
              <a:rPr sz="2400" spc="-57" dirty="0" err="1">
                <a:solidFill>
                  <a:srgbClr val="231F20"/>
                </a:solidFill>
                <a:cs typeface="Bookman Old Style"/>
              </a:rPr>
              <a:t>Следите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,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чтобы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38" dirty="0">
                <a:solidFill>
                  <a:srgbClr val="231F20"/>
                </a:solidFill>
                <a:cs typeface="Bookman Old Style"/>
              </a:rPr>
              <a:t>больная 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конечность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66" dirty="0" err="1">
                <a:solidFill>
                  <a:srgbClr val="231F20"/>
                </a:solidFill>
                <a:cs typeface="Bookman Old Style"/>
              </a:rPr>
              <a:t>правильно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76" dirty="0" err="1">
                <a:solidFill>
                  <a:srgbClr val="231F20"/>
                </a:solidFill>
                <a:cs typeface="Bookman Old Style"/>
              </a:rPr>
              <a:t>поддерживалась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не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85" dirty="0" err="1">
                <a:solidFill>
                  <a:srgbClr val="231F20"/>
                </a:solidFill>
                <a:cs typeface="Bookman Old Style"/>
              </a:rPr>
              <a:t>свешивалась</a:t>
            </a:r>
            <a:r>
              <a:rPr sz="2400" spc="-114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9" dirty="0" err="1">
                <a:solidFill>
                  <a:srgbClr val="231F20"/>
                </a:solidFill>
                <a:cs typeface="Bookman Old Style"/>
              </a:rPr>
              <a:t>вниз</a:t>
            </a:r>
            <a:endParaRPr lang="ru-RU" sz="2400" spc="-19" dirty="0">
              <a:solidFill>
                <a:srgbClr val="231F20"/>
              </a:solidFill>
              <a:cs typeface="Bookman Old Style"/>
            </a:endParaRPr>
          </a:p>
          <a:p>
            <a:pPr marL="309810" indent="-285750" algn="just">
              <a:spcBef>
                <a:spcPts val="691"/>
              </a:spcBef>
              <a:buFont typeface="Wingdings" panose="05000000000000000000" pitchFamily="2" charset="2"/>
              <a:buChar char="q"/>
            </a:pPr>
            <a:r>
              <a:rPr sz="2400" spc="9" dirty="0" err="1">
                <a:solidFill>
                  <a:srgbClr val="231F20"/>
                </a:solidFill>
                <a:cs typeface="Bookman Old Style"/>
              </a:rPr>
              <a:t>Желательно</a:t>
            </a:r>
            <a:r>
              <a:rPr sz="2400" spc="9" dirty="0">
                <a:solidFill>
                  <a:srgbClr val="231F20"/>
                </a:solidFill>
                <a:cs typeface="Bookman Old Style"/>
              </a:rPr>
              <a:t>,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когда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38" dirty="0">
                <a:solidFill>
                  <a:srgbClr val="231F20"/>
                </a:solidFill>
                <a:cs typeface="Bookman Old Style"/>
              </a:rPr>
              <a:t>больной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сидит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52" dirty="0">
                <a:solidFill>
                  <a:srgbClr val="231F20"/>
                </a:solidFill>
                <a:cs typeface="Bookman Old Style"/>
              </a:rPr>
              <a:t>в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кресле,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28" dirty="0" err="1">
                <a:solidFill>
                  <a:srgbClr val="231F20"/>
                </a:solidFill>
                <a:cs typeface="Bookman Old Style"/>
              </a:rPr>
              <a:t>положить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85" dirty="0" err="1">
                <a:solidFill>
                  <a:srgbClr val="231F20"/>
                </a:solidFill>
                <a:cs typeface="Bookman Old Style"/>
              </a:rPr>
              <a:t>по</a:t>
            </a:r>
            <a:r>
              <a:rPr sz="2400" spc="-142" dirty="0" err="1">
                <a:solidFill>
                  <a:srgbClr val="231F20"/>
                </a:solidFill>
                <a:cs typeface="Bookman Old Style"/>
              </a:rPr>
              <a:t>д</a:t>
            </a:r>
            <a:r>
              <a:rPr sz="2400" spc="19" dirty="0" err="1">
                <a:solidFill>
                  <a:srgbClr val="231F20"/>
                </a:solidFill>
                <a:cs typeface="Bookman Old Style"/>
              </a:rPr>
              <a:t>у</a:t>
            </a:r>
            <a:r>
              <a:rPr sz="2400" spc="-114" dirty="0" err="1">
                <a:solidFill>
                  <a:srgbClr val="231F20"/>
                </a:solidFill>
                <a:cs typeface="Bookman Old Style"/>
              </a:rPr>
              <a:t>ш</a:t>
            </a:r>
            <a:r>
              <a:rPr sz="2400" spc="-19" dirty="0" err="1">
                <a:solidFill>
                  <a:srgbClr val="231F20"/>
                </a:solidFill>
                <a:cs typeface="Bookman Old Style"/>
              </a:rPr>
              <a:t>к</a:t>
            </a:r>
            <a:r>
              <a:rPr sz="2400" spc="38" dirty="0" err="1">
                <a:solidFill>
                  <a:srgbClr val="231F20"/>
                </a:solidFill>
                <a:cs typeface="Bookman Old Style"/>
              </a:rPr>
              <a:t>у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п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142" dirty="0">
                <a:solidFill>
                  <a:srgbClr val="231F20"/>
                </a:solidFill>
                <a:cs typeface="Bookman Old Style"/>
              </a:rPr>
              <a:t>д</a:t>
            </a:r>
            <a:r>
              <a:rPr sz="2400" spc="142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sz="2400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19" dirty="0">
                <a:solidFill>
                  <a:srgbClr val="231F20"/>
                </a:solidFill>
                <a:cs typeface="Bookman Old Style"/>
              </a:rPr>
              <a:t>у</a:t>
            </a:r>
            <a:r>
              <a:rPr sz="2400" spc="142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28" dirty="0">
                <a:solidFill>
                  <a:srgbClr val="231F20"/>
                </a:solidFill>
                <a:cs typeface="Bookman Old Style"/>
              </a:rPr>
              <a:t>ж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ит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ь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не</a:t>
            </a:r>
            <a:r>
              <a:rPr sz="2400" spc="-85" dirty="0">
                <a:solidFill>
                  <a:srgbClr val="231F20"/>
                </a:solidFill>
                <a:cs typeface="Bookman Old Style"/>
              </a:rPr>
              <a:t>е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б</a:t>
            </a:r>
            <a:r>
              <a:rPr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142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sz="2400" spc="-38" dirty="0">
                <a:solidFill>
                  <a:srgbClr val="231F20"/>
                </a:solidFill>
                <a:cs typeface="Bookman Old Style"/>
              </a:rPr>
              <a:t>ь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19" dirty="0">
                <a:solidFill>
                  <a:srgbClr val="231F20"/>
                </a:solidFill>
                <a:cs typeface="Bookman Old Style"/>
              </a:rPr>
              <a:t>у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ю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р</a:t>
            </a:r>
            <a:r>
              <a:rPr sz="2400" spc="19" dirty="0">
                <a:solidFill>
                  <a:srgbClr val="231F20"/>
                </a:solidFill>
                <a:cs typeface="Bookman Old Style"/>
              </a:rPr>
              <a:t>у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sz="2400" spc="38" dirty="0">
                <a:solidFill>
                  <a:srgbClr val="231F20"/>
                </a:solidFill>
                <a:cs typeface="Bookman Old Style"/>
              </a:rPr>
              <a:t>у</a:t>
            </a:r>
            <a:r>
              <a:rPr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sz="2400" spc="-142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sz="2400" spc="66" dirty="0">
                <a:solidFill>
                  <a:srgbClr val="231F20"/>
                </a:solidFill>
                <a:cs typeface="Bookman Old Style"/>
              </a:rPr>
              <a:t>, 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чт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б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ы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85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85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76" dirty="0">
                <a:solidFill>
                  <a:srgbClr val="231F20"/>
                </a:solidFill>
                <a:cs typeface="Bookman Old Style"/>
              </a:rPr>
              <a:t>х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д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sz="2400" spc="161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с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ь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85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38" dirty="0">
                <a:solidFill>
                  <a:srgbClr val="231F20"/>
                </a:solidFill>
                <a:cs typeface="Bookman Old Style"/>
              </a:rPr>
              <a:t>у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р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152" dirty="0">
                <a:solidFill>
                  <a:srgbClr val="231F20"/>
                </a:solidFill>
                <a:cs typeface="Bookman Old Style"/>
              </a:rPr>
              <a:t>в</a:t>
            </a:r>
            <a:r>
              <a:rPr sz="2400" spc="-85" dirty="0">
                <a:solidFill>
                  <a:srgbClr val="231F20"/>
                </a:solidFill>
                <a:cs typeface="Bookman Old Style"/>
              </a:rPr>
              <a:t>не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 т</a:t>
            </a:r>
            <a:r>
              <a:rPr sz="2400" spc="-123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sz="2400" spc="161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ии</a:t>
            </a:r>
            <a:r>
              <a:rPr sz="2400" spc="47" dirty="0">
                <a:solidFill>
                  <a:srgbClr val="231F20"/>
                </a:solidFill>
                <a:cs typeface="Bookman Old Style"/>
              </a:rPr>
              <a:t>.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85" dirty="0" err="1">
                <a:solidFill>
                  <a:srgbClr val="231F20"/>
                </a:solidFill>
                <a:cs typeface="Bookman Old Style"/>
              </a:rPr>
              <a:t>В</a:t>
            </a:r>
            <a:r>
              <a:rPr sz="2400" spc="-76" dirty="0" err="1">
                <a:solidFill>
                  <a:srgbClr val="231F20"/>
                </a:solidFill>
                <a:cs typeface="Bookman Old Style"/>
              </a:rPr>
              <a:t>м</a:t>
            </a:r>
            <a:r>
              <a:rPr sz="2400" spc="-85" dirty="0" err="1">
                <a:solidFill>
                  <a:srgbClr val="231F20"/>
                </a:solidFill>
                <a:cs typeface="Bookman Old Style"/>
              </a:rPr>
              <a:t>е</a:t>
            </a:r>
            <a:r>
              <a:rPr sz="2400" spc="-104" dirty="0" err="1">
                <a:solidFill>
                  <a:srgbClr val="231F20"/>
                </a:solidFill>
                <a:cs typeface="Bookman Old Style"/>
              </a:rPr>
              <a:t>с</a:t>
            </a:r>
            <a:r>
              <a:rPr sz="2400" spc="-57" dirty="0" err="1">
                <a:solidFill>
                  <a:srgbClr val="231F20"/>
                </a:solidFill>
                <a:cs typeface="Bookman Old Style"/>
              </a:rPr>
              <a:t>т</a:t>
            </a:r>
            <a:r>
              <a:rPr sz="2400" spc="-76" dirty="0" err="1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85" dirty="0" err="1">
                <a:solidFill>
                  <a:srgbClr val="231F20"/>
                </a:solidFill>
                <a:cs typeface="Bookman Old Style"/>
              </a:rPr>
              <a:t>п</a:t>
            </a:r>
            <a:r>
              <a:rPr sz="2400" spc="-76" dirty="0" err="1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123" dirty="0" err="1">
                <a:solidFill>
                  <a:srgbClr val="231F20"/>
                </a:solidFill>
                <a:cs typeface="Bookman Old Style"/>
              </a:rPr>
              <a:t>д</a:t>
            </a:r>
            <a:r>
              <a:rPr sz="2400" spc="-76" dirty="0" err="1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dirty="0" err="1">
                <a:solidFill>
                  <a:srgbClr val="231F20"/>
                </a:solidFill>
                <a:cs typeface="Bookman Old Style"/>
              </a:rPr>
              <a:t>к</a:t>
            </a:r>
            <a:r>
              <a:rPr sz="2400" spc="-76" dirty="0" err="1">
                <a:solidFill>
                  <a:srgbClr val="231F20"/>
                </a:solidFill>
                <a:cs typeface="Bookman Old Style"/>
              </a:rPr>
              <a:t>о</a:t>
            </a:r>
            <a:r>
              <a:rPr sz="2400" spc="-57" dirty="0" err="1">
                <a:solidFill>
                  <a:srgbClr val="231F20"/>
                </a:solidFill>
                <a:cs typeface="Bookman Old Style"/>
              </a:rPr>
              <a:t>т</a:t>
            </a:r>
            <a:r>
              <a:rPr sz="2400" spc="-66" dirty="0" err="1">
                <a:solidFill>
                  <a:srgbClr val="231F20"/>
                </a:solidFill>
                <a:cs typeface="Bookman Old Style"/>
              </a:rPr>
              <a:t>ника</a:t>
            </a:r>
            <a:r>
              <a:rPr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можно</a:t>
            </a:r>
            <a:r>
              <a:rPr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47" dirty="0">
                <a:solidFill>
                  <a:srgbClr val="231F20"/>
                </a:solidFill>
                <a:cs typeface="Bookman Old Style"/>
              </a:rPr>
              <a:t>использовать</a:t>
            </a:r>
            <a:r>
              <a:rPr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столик</a:t>
            </a:r>
            <a:r>
              <a:rPr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19" dirty="0">
                <a:solidFill>
                  <a:srgbClr val="231F20"/>
                </a:solidFill>
                <a:cs typeface="Bookman Old Style"/>
              </a:rPr>
              <a:t>или</a:t>
            </a:r>
            <a:r>
              <a:rPr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38" dirty="0" err="1">
                <a:solidFill>
                  <a:srgbClr val="231F20"/>
                </a:solidFill>
                <a:cs typeface="Bookman Old Style"/>
              </a:rPr>
              <a:t>другую</a:t>
            </a:r>
            <a:r>
              <a:rPr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38" dirty="0" err="1">
                <a:solidFill>
                  <a:srgbClr val="231F20"/>
                </a:solidFill>
                <a:cs typeface="Bookman Old Style"/>
              </a:rPr>
              <a:t>опору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.</a:t>
            </a:r>
            <a:endParaRPr lang="ru-RU" sz="2400" dirty="0">
              <a:cs typeface="Bookman Old Style"/>
            </a:endParaRPr>
          </a:p>
          <a:p>
            <a:pPr marL="309810" indent="-285750" algn="just">
              <a:spcBef>
                <a:spcPts val="691"/>
              </a:spcBef>
              <a:buFont typeface="Wingdings" panose="05000000000000000000" pitchFamily="2" charset="2"/>
              <a:buChar char="q"/>
            </a:pPr>
            <a:r>
              <a:rPr lang="ru-RU" sz="2400" spc="-152" dirty="0">
                <a:solidFill>
                  <a:srgbClr val="231F20"/>
                </a:solidFill>
                <a:cs typeface="Bookman Old Style"/>
              </a:rPr>
              <a:t>С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д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е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lang="ru-RU" sz="2400" spc="-19" dirty="0">
                <a:solidFill>
                  <a:srgbClr val="231F20"/>
                </a:solidFill>
                <a:cs typeface="Bookman Old Style"/>
              </a:rPr>
              <a:t>ь</a:t>
            </a:r>
            <a:r>
              <a:rPr lang="ru-RU" sz="2400" spc="9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lang="ru-RU" sz="2400" spc="19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lang="ru-RU" sz="2400" spc="66" dirty="0">
                <a:solidFill>
                  <a:srgbClr val="231F20"/>
                </a:solidFill>
                <a:cs typeface="Bookman Old Style"/>
              </a:rPr>
              <a:t>,</a:t>
            </a:r>
            <a:r>
              <a:rPr lang="ru-RU" sz="2400" spc="9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чт</a:t>
            </a:r>
            <a:r>
              <a:rPr lang="ru-RU" sz="2400" spc="-57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б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ы</a:t>
            </a:r>
            <a:r>
              <a:rPr lang="ru-RU" sz="2400" spc="9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с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п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lang="ru-RU" sz="2400" spc="-123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lang="ru-RU" sz="2400" spc="9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п</a:t>
            </a:r>
            <a:r>
              <a:rPr lang="ru-RU" sz="2400" spc="180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lang="ru-RU" sz="2400" spc="-57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9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п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р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lang="ru-RU" sz="2400" spc="9" dirty="0">
                <a:solidFill>
                  <a:srgbClr val="231F20"/>
                </a:solidFill>
                <a:cs typeface="Bookman Old Style"/>
              </a:rPr>
              <a:t>ж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lang="ru-RU" sz="2400" spc="-57" dirty="0">
                <a:solidFill>
                  <a:srgbClr val="231F20"/>
                </a:solidFill>
                <a:cs typeface="Bookman Old Style"/>
              </a:rPr>
              <a:t>м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lang="ru-RU" sz="2400" spc="180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с</a:t>
            </a:r>
            <a:r>
              <a:rPr lang="ru-RU" sz="2400" spc="-19" dirty="0">
                <a:solidFill>
                  <a:srgbClr val="231F20"/>
                </a:solidFill>
                <a:cs typeface="Bookman Old Style"/>
              </a:rPr>
              <a:t>ь</a:t>
            </a:r>
            <a:r>
              <a:rPr lang="ru-RU" sz="2400" spc="9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lang="ru-RU" sz="2400" spc="9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с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п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lang="ru-RU" sz="2400" spc="19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е </a:t>
            </a:r>
            <a:r>
              <a:rPr lang="ru-RU" sz="2400" spc="-28" dirty="0">
                <a:solidFill>
                  <a:srgbClr val="231F20"/>
                </a:solidFill>
                <a:cs typeface="Bookman Old Style"/>
              </a:rPr>
              <a:t>кресла.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9" dirty="0">
                <a:solidFill>
                  <a:srgbClr val="231F20"/>
                </a:solidFill>
                <a:cs typeface="Bookman Old Style"/>
              </a:rPr>
              <a:t>Используйте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подставки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19" dirty="0">
                <a:solidFill>
                  <a:srgbClr val="231F20"/>
                </a:solidFill>
                <a:cs typeface="Bookman Old Style"/>
              </a:rPr>
              <a:t>для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9" dirty="0">
                <a:solidFill>
                  <a:srgbClr val="231F20"/>
                </a:solidFill>
                <a:cs typeface="Bookman Old Style"/>
              </a:rPr>
              <a:t>ног,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обеспечивающие поддержание 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всех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сегментов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больной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66" dirty="0">
                <a:solidFill>
                  <a:srgbClr val="231F20"/>
                </a:solidFill>
                <a:cs typeface="Bookman Old Style"/>
              </a:rPr>
              <a:t>конечности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57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 позво</a:t>
            </a:r>
            <a:r>
              <a:rPr lang="ru-RU" sz="2400" spc="142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lang="ru-RU" sz="2400" spc="-9" dirty="0">
                <a:solidFill>
                  <a:srgbClr val="231F20"/>
                </a:solidFill>
                <a:cs typeface="Bookman Old Style"/>
              </a:rPr>
              <a:t>я</a:t>
            </a:r>
            <a:r>
              <a:rPr lang="ru-RU" sz="2400" spc="-142" dirty="0">
                <a:solidFill>
                  <a:srgbClr val="231F20"/>
                </a:solidFill>
                <a:cs typeface="Bookman Old Style"/>
              </a:rPr>
              <a:t>ю</a:t>
            </a:r>
            <a:r>
              <a:rPr lang="ru-RU" sz="2400" spc="-47" dirty="0">
                <a:solidFill>
                  <a:srgbClr val="231F20"/>
                </a:solidFill>
                <a:cs typeface="Bookman Old Style"/>
              </a:rPr>
              <a:t>щ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е</a:t>
            </a:r>
            <a:r>
              <a:rPr lang="ru-RU"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19" dirty="0">
                <a:solidFill>
                  <a:srgbClr val="231F20"/>
                </a:solidFill>
                <a:cs typeface="Bookman Old Style"/>
              </a:rPr>
              <a:t>у</a:t>
            </a:r>
            <a:r>
              <a:rPr lang="ru-RU" sz="2400" spc="-142" dirty="0">
                <a:solidFill>
                  <a:srgbClr val="231F20"/>
                </a:solidFill>
                <a:cs typeface="Bookman Old Style"/>
              </a:rPr>
              <a:t>д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е</a:t>
            </a:r>
            <a:r>
              <a:rPr lang="ru-RU" sz="2400" spc="-123" dirty="0">
                <a:solidFill>
                  <a:srgbClr val="231F20"/>
                </a:solidFill>
                <a:cs typeface="Bookman Old Style"/>
              </a:rPr>
              <a:t>р</a:t>
            </a:r>
            <a:r>
              <a:rPr lang="ru-RU" sz="2400" spc="-28" dirty="0">
                <a:solidFill>
                  <a:srgbClr val="231F20"/>
                </a:solidFill>
                <a:cs typeface="Bookman Old Style"/>
              </a:rPr>
              <a:t>ж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lang="ru-RU" sz="2400" spc="-171" dirty="0">
                <a:solidFill>
                  <a:srgbClr val="231F20"/>
                </a:solidFill>
                <a:cs typeface="Bookman Old Style"/>
              </a:rPr>
              <a:t>в</a:t>
            </a:r>
            <a:r>
              <a:rPr lang="ru-RU" sz="2400" spc="-142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lang="ru-RU" sz="2400" spc="-19" dirty="0">
                <a:solidFill>
                  <a:srgbClr val="231F20"/>
                </a:solidFill>
                <a:cs typeface="Bookman Old Style"/>
              </a:rPr>
              <a:t>ь</a:t>
            </a:r>
            <a:r>
              <a:rPr lang="ru-RU"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dirty="0">
                <a:solidFill>
                  <a:srgbClr val="231F20"/>
                </a:solidFill>
                <a:cs typeface="Bookman Old Style"/>
              </a:rPr>
              <a:t>г</a:t>
            </a:r>
            <a:r>
              <a:rPr lang="ru-RU" sz="2400" spc="19" dirty="0">
                <a:solidFill>
                  <a:srgbClr val="231F20"/>
                </a:solidFill>
                <a:cs typeface="Bookman Old Style"/>
              </a:rPr>
              <a:t>у</a:t>
            </a:r>
            <a:r>
              <a:rPr lang="ru-RU" sz="2400" spc="66" dirty="0">
                <a:solidFill>
                  <a:srgbClr val="231F20"/>
                </a:solidFill>
                <a:cs typeface="Bookman Old Style"/>
              </a:rPr>
              <a:t>,</a:t>
            </a:r>
            <a:r>
              <a:rPr lang="ru-RU"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lang="ru-RU" sz="2400" spc="-142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lang="ru-RU" sz="2400" spc="-123" dirty="0">
                <a:solidFill>
                  <a:srgbClr val="231F20"/>
                </a:solidFill>
                <a:cs typeface="Bookman Old Style"/>
              </a:rPr>
              <a:t>с</a:t>
            </a:r>
            <a:r>
              <a:rPr lang="ru-RU" sz="2400" spc="-19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142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ь</a:t>
            </a:r>
            <a:r>
              <a:rPr lang="ru-RU" sz="2400" spc="-19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23" dirty="0">
                <a:solidFill>
                  <a:srgbClr val="231F20"/>
                </a:solidFill>
                <a:cs typeface="Bookman Old Style"/>
              </a:rPr>
              <a:t>э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то</a:t>
            </a:r>
            <a:r>
              <a:rPr lang="ru-RU"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71" dirty="0">
                <a:solidFill>
                  <a:srgbClr val="231F20"/>
                </a:solidFill>
                <a:cs typeface="Bookman Old Style"/>
              </a:rPr>
              <a:t>в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з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мо</a:t>
            </a:r>
            <a:r>
              <a:rPr lang="ru-RU" sz="2400" spc="-28" dirty="0">
                <a:solidFill>
                  <a:srgbClr val="231F20"/>
                </a:solidFill>
                <a:cs typeface="Bookman Old Style"/>
              </a:rPr>
              <a:t>ж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66" dirty="0">
                <a:solidFill>
                  <a:srgbClr val="231F20"/>
                </a:solidFill>
                <a:cs typeface="Bookman Old Style"/>
              </a:rPr>
              <a:t>,</a:t>
            </a:r>
            <a:r>
              <a:rPr lang="ru-RU"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52" dirty="0">
                <a:solidFill>
                  <a:srgbClr val="231F20"/>
                </a:solidFill>
                <a:cs typeface="Bookman Old Style"/>
              </a:rPr>
              <a:t>в</a:t>
            </a:r>
            <a:r>
              <a:rPr lang="ru-RU" sz="2400" spc="-27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dirty="0">
                <a:solidFill>
                  <a:srgbClr val="231F20"/>
                </a:solidFill>
                <a:cs typeface="Bookman Old Style"/>
              </a:rPr>
              <a:t>г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-123" dirty="0">
                <a:solidFill>
                  <a:srgbClr val="231F20"/>
                </a:solidFill>
                <a:cs typeface="Bookman Old Style"/>
              </a:rPr>
              <a:t>р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з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lang="ru-RU" sz="2400" spc="-142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lang="ru-RU" sz="2400" spc="142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ь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м</a:t>
            </a:r>
            <a:r>
              <a:rPr lang="ru-RU" sz="2400" spc="-26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п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142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-28" dirty="0">
                <a:solidFill>
                  <a:srgbClr val="231F20"/>
                </a:solidFill>
                <a:cs typeface="Bookman Old Style"/>
              </a:rPr>
              <a:t>ж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ен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ии</a:t>
            </a:r>
            <a:r>
              <a:rPr lang="ru-RU" sz="2400" spc="47" dirty="0">
                <a:solidFill>
                  <a:srgbClr val="231F20"/>
                </a:solidFill>
                <a:cs typeface="Bookman Old Style"/>
              </a:rPr>
              <a:t>.</a:t>
            </a:r>
            <a:r>
              <a:rPr lang="ru-RU" sz="2400" spc="-26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47" dirty="0">
                <a:solidFill>
                  <a:srgbClr val="231F20"/>
                </a:solidFill>
                <a:cs typeface="Bookman Old Style"/>
              </a:rPr>
              <a:t>П</a:t>
            </a:r>
            <a:r>
              <a:rPr lang="ru-RU" sz="2400" spc="-123" dirty="0">
                <a:solidFill>
                  <a:srgbClr val="231F20"/>
                </a:solidFill>
                <a:cs typeface="Bookman Old Style"/>
              </a:rPr>
              <a:t>р</a:t>
            </a:r>
            <a:r>
              <a:rPr lang="ru-RU" sz="2400" spc="-57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lang="ru-RU" sz="2400" spc="-26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23" dirty="0">
                <a:solidFill>
                  <a:srgbClr val="231F20"/>
                </a:solidFill>
                <a:cs typeface="Bookman Old Style"/>
              </a:rPr>
              <a:t>э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м</a:t>
            </a:r>
            <a:r>
              <a:rPr lang="ru-RU" sz="2400" spc="-26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lang="ru-RU" sz="2400" spc="-123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lang="ru-RU" sz="2400" spc="-26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п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-142" dirty="0">
                <a:solidFill>
                  <a:srgbClr val="231F20"/>
                </a:solidFill>
                <a:cs typeface="Bookman Old Style"/>
              </a:rPr>
              <a:t>д</a:t>
            </a:r>
            <a:r>
              <a:rPr lang="ru-RU" sz="2400" spc="-123" dirty="0">
                <a:solidFill>
                  <a:srgbClr val="231F20"/>
                </a:solidFill>
                <a:cs typeface="Bookman Old Style"/>
              </a:rPr>
              <a:t>с</a:t>
            </a:r>
            <a:r>
              <a:rPr lang="ru-RU" sz="2400" spc="-76" dirty="0">
                <a:solidFill>
                  <a:srgbClr val="231F20"/>
                </a:solidFill>
                <a:cs typeface="Bookman Old Style"/>
              </a:rPr>
              <a:t>т</a:t>
            </a:r>
            <a:r>
              <a:rPr lang="ru-RU" sz="2400" spc="-142" dirty="0">
                <a:solidFill>
                  <a:srgbClr val="231F20"/>
                </a:solidFill>
                <a:cs typeface="Bookman Old Style"/>
              </a:rPr>
              <a:t>а</a:t>
            </a:r>
            <a:r>
              <a:rPr lang="ru-RU" sz="2400" spc="-171" dirty="0">
                <a:solidFill>
                  <a:srgbClr val="231F20"/>
                </a:solidFill>
                <a:cs typeface="Bookman Old Style"/>
              </a:rPr>
              <a:t>в</a:t>
            </a:r>
            <a:r>
              <a:rPr lang="ru-RU" sz="2400" spc="-19" dirty="0">
                <a:solidFill>
                  <a:srgbClr val="231F20"/>
                </a:solidFill>
                <a:cs typeface="Bookman Old Style"/>
              </a:rPr>
              <a:t>к</a:t>
            </a:r>
            <a:r>
              <a:rPr lang="ru-RU" sz="2400" spc="38" dirty="0">
                <a:solidFill>
                  <a:srgbClr val="231F20"/>
                </a:solidFill>
                <a:cs typeface="Bookman Old Style"/>
              </a:rPr>
              <a:t>у</a:t>
            </a:r>
            <a:r>
              <a:rPr lang="ru-RU" sz="2400" spc="-26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42" dirty="0">
                <a:solidFill>
                  <a:srgbClr val="231F20"/>
                </a:solidFill>
                <a:cs typeface="Bookman Old Style"/>
              </a:rPr>
              <a:t>д</a:t>
            </a:r>
            <a:r>
              <a:rPr lang="ru-RU" sz="2400" spc="142" dirty="0">
                <a:solidFill>
                  <a:srgbClr val="231F20"/>
                </a:solidFill>
                <a:cs typeface="Bookman Old Style"/>
              </a:rPr>
              <a:t>л</a:t>
            </a:r>
            <a:r>
              <a:rPr lang="ru-RU" sz="2400" spc="9" dirty="0">
                <a:solidFill>
                  <a:srgbClr val="231F20"/>
                </a:solidFill>
                <a:cs typeface="Bookman Old Style"/>
              </a:rPr>
              <a:t>я</a:t>
            </a:r>
            <a:r>
              <a:rPr lang="ru-RU" sz="2400" spc="-26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н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</a:t>
            </a:r>
            <a:r>
              <a:rPr lang="ru-RU" sz="2400" spc="19" dirty="0">
                <a:solidFill>
                  <a:srgbClr val="231F20"/>
                </a:solidFill>
                <a:cs typeface="Bookman Old Style"/>
              </a:rPr>
              <a:t>г</a:t>
            </a:r>
            <a:r>
              <a:rPr lang="ru-RU" sz="2400" spc="-265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104" dirty="0">
                <a:solidFill>
                  <a:srgbClr val="231F20"/>
                </a:solidFill>
                <a:cs typeface="Bookman Old Style"/>
              </a:rPr>
              <a:t>п</a:t>
            </a:r>
            <a:r>
              <a:rPr lang="ru-RU" sz="2400" spc="-95" dirty="0">
                <a:solidFill>
                  <a:srgbClr val="231F20"/>
                </a:solidFill>
                <a:cs typeface="Bookman Old Style"/>
              </a:rPr>
              <a:t>од </a:t>
            </a:r>
            <a:r>
              <a:rPr lang="ru-RU" sz="2400" spc="-57" dirty="0">
                <a:solidFill>
                  <a:srgbClr val="231F20"/>
                </a:solidFill>
                <a:cs typeface="Bookman Old Style"/>
              </a:rPr>
              <a:t>икры</a:t>
            </a:r>
            <a:r>
              <a:rPr lang="ru-RU" sz="2400" spc="-180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положите</a:t>
            </a:r>
            <a:r>
              <a:rPr lang="ru-RU" sz="2400" spc="-180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поддерживающую</a:t>
            </a:r>
            <a:r>
              <a:rPr lang="ru-RU" sz="2400" spc="-180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28" dirty="0">
                <a:solidFill>
                  <a:srgbClr val="231F20"/>
                </a:solidFill>
                <a:cs typeface="Bookman Old Style"/>
              </a:rPr>
              <a:t>подушку,</a:t>
            </a:r>
            <a:r>
              <a:rPr lang="ru-RU" sz="2400" spc="-180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это</a:t>
            </a:r>
            <a:r>
              <a:rPr lang="ru-RU" sz="2400" spc="-180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28" dirty="0">
                <a:solidFill>
                  <a:srgbClr val="231F20"/>
                </a:solidFill>
                <a:cs typeface="Bookman Old Style"/>
              </a:rPr>
              <a:t>увеличит </a:t>
            </a:r>
            <a:r>
              <a:rPr lang="ru-RU" sz="2400" spc="-38" dirty="0">
                <a:solidFill>
                  <a:srgbClr val="231F20"/>
                </a:solidFill>
                <a:cs typeface="Bookman Old Style"/>
              </a:rPr>
              <a:t>площадь</a:t>
            </a:r>
            <a:r>
              <a:rPr lang="ru-RU"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85" dirty="0">
                <a:solidFill>
                  <a:srgbClr val="231F20"/>
                </a:solidFill>
                <a:cs typeface="Bookman Old Style"/>
              </a:rPr>
              <a:t>опоры</a:t>
            </a:r>
            <a:r>
              <a:rPr lang="ru-RU"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57" dirty="0">
                <a:solidFill>
                  <a:srgbClr val="231F20"/>
                </a:solidFill>
                <a:cs typeface="Bookman Old Style"/>
              </a:rPr>
              <a:t>и</a:t>
            </a:r>
            <a:r>
              <a:rPr lang="ru-RU"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57" dirty="0">
                <a:solidFill>
                  <a:srgbClr val="231F20"/>
                </a:solidFill>
                <a:cs typeface="Bookman Old Style"/>
              </a:rPr>
              <a:t>уменьшит</a:t>
            </a:r>
            <a:r>
              <a:rPr lang="ru-RU" sz="2400" spc="-18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lang="ru-RU" sz="2400" spc="-57" dirty="0">
                <a:solidFill>
                  <a:srgbClr val="231F20"/>
                </a:solidFill>
                <a:cs typeface="Bookman Old Style"/>
              </a:rPr>
              <a:t>отечность.</a:t>
            </a:r>
            <a:endParaRPr lang="ru-RU" sz="2400" spc="-57" dirty="0">
              <a:cs typeface="Bookman Old Style"/>
            </a:endParaRPr>
          </a:p>
          <a:p>
            <a:pPr marL="309810" indent="-285750" algn="just">
              <a:spcBef>
                <a:spcPts val="691"/>
              </a:spcBef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rgbClr val="231F20"/>
                </a:solidFill>
                <a:cs typeface="Bookman Old Style"/>
              </a:rPr>
              <a:t>Для</a:t>
            </a:r>
            <a:r>
              <a:rPr sz="2400" spc="-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нормализации</a:t>
            </a:r>
            <a:r>
              <a:rPr sz="2400" spc="-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Bookman Old Style"/>
              </a:rPr>
              <a:t>кровообращения</a:t>
            </a:r>
            <a:r>
              <a:rPr sz="2400" spc="-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как</a:t>
            </a:r>
            <a:r>
              <a:rPr sz="2400" spc="-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Bookman Old Style"/>
              </a:rPr>
              <a:t>можно</a:t>
            </a:r>
            <a:r>
              <a:rPr sz="2400" spc="-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76" dirty="0" err="1">
                <a:solidFill>
                  <a:srgbClr val="231F20"/>
                </a:solidFill>
                <a:cs typeface="Bookman Old Style"/>
              </a:rPr>
              <a:t>чаще</a:t>
            </a:r>
            <a:r>
              <a:rPr sz="2400" spc="-9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47" dirty="0" err="1">
                <a:solidFill>
                  <a:srgbClr val="231F20"/>
                </a:solidFill>
                <a:cs typeface="Bookman Old Style"/>
              </a:rPr>
              <a:t>ме</a:t>
            </a:r>
            <a:r>
              <a:rPr sz="2400" spc="-76" dirty="0" err="1">
                <a:solidFill>
                  <a:srgbClr val="231F20"/>
                </a:solidFill>
                <a:cs typeface="Bookman Old Style"/>
              </a:rPr>
              <a:t>няйте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66" dirty="0">
                <a:solidFill>
                  <a:srgbClr val="231F20"/>
                </a:solidFill>
                <a:cs typeface="Bookman Old Style"/>
              </a:rPr>
              <a:t>положение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больных</a:t>
            </a:r>
            <a:r>
              <a:rPr sz="2400" spc="-104" dirty="0">
                <a:solidFill>
                  <a:srgbClr val="231F20"/>
                </a:solidFill>
                <a:cs typeface="Bookman Old Style"/>
              </a:rPr>
              <a:t> </a:t>
            </a:r>
            <a:r>
              <a:rPr sz="2400" spc="-19" dirty="0">
                <a:solidFill>
                  <a:srgbClr val="231F20"/>
                </a:solidFill>
                <a:cs typeface="Bookman Old Style"/>
              </a:rPr>
              <a:t>конечностей.</a:t>
            </a:r>
            <a:endParaRPr sz="2400" dirty="0"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4921" y="9847607"/>
            <a:ext cx="365707" cy="315913"/>
          </a:xfrm>
          <a:prstGeom prst="rect">
            <a:avLst/>
          </a:prstGeom>
        </p:spPr>
        <p:txBody>
          <a:bodyPr vert="horz" wrap="square" lIns="0" tIns="24060" rIns="0" bIns="0" rtlCol="0">
            <a:spAutoFit/>
          </a:bodyPr>
          <a:lstStyle/>
          <a:p>
            <a:pPr marL="24060">
              <a:spcBef>
                <a:spcPts val="189"/>
              </a:spcBef>
            </a:pPr>
            <a:r>
              <a:rPr sz="1895" b="1" spc="142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89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269" y="127000"/>
            <a:ext cx="9067800" cy="7088166"/>
          </a:xfrm>
          <a:prstGeom prst="rect">
            <a:avLst/>
          </a:prstGeom>
        </p:spPr>
        <p:txBody>
          <a:bodyPr vert="horz" wrap="square" lIns="0" tIns="62555" rIns="0" bIns="0" rtlCol="0">
            <a:spAutoFit/>
          </a:bodyPr>
          <a:lstStyle/>
          <a:p>
            <a:pPr marL="24060" marR="10827" indent="-1203" algn="ctr">
              <a:spcBef>
                <a:spcPts val="493"/>
              </a:spcBef>
            </a:pPr>
            <a:r>
              <a:rPr sz="3600" b="1" spc="-256" dirty="0" err="1">
                <a:solidFill>
                  <a:srgbClr val="C00000"/>
                </a:solidFill>
                <a:cs typeface="Calibri" panose="020F0502020204030204" pitchFamily="34" charset="0"/>
              </a:rPr>
              <a:t>П</a:t>
            </a:r>
            <a:r>
              <a:rPr sz="3600" b="1" spc="-227" dirty="0" err="1">
                <a:solidFill>
                  <a:srgbClr val="C00000"/>
                </a:solidFill>
                <a:cs typeface="Calibri" panose="020F0502020204030204" pitchFamily="34" charset="0"/>
              </a:rPr>
              <a:t>р</a:t>
            </a:r>
            <a:r>
              <a:rPr sz="3600" b="1" spc="-256" dirty="0" err="1">
                <a:solidFill>
                  <a:srgbClr val="C00000"/>
                </a:solidFill>
                <a:cs typeface="Calibri" panose="020F0502020204030204" pitchFamily="34" charset="0"/>
              </a:rPr>
              <a:t>о</a:t>
            </a:r>
            <a:r>
              <a:rPr sz="3600" b="1" spc="-246" dirty="0" err="1">
                <a:solidFill>
                  <a:srgbClr val="C00000"/>
                </a:solidFill>
                <a:cs typeface="Calibri" panose="020F0502020204030204" pitchFamily="34" charset="0"/>
              </a:rPr>
              <a:t>б</a:t>
            </a:r>
            <a:r>
              <a:rPr sz="3600" b="1" spc="-313" dirty="0" err="1">
                <a:solidFill>
                  <a:srgbClr val="C00000"/>
                </a:solidFill>
                <a:cs typeface="Calibri" panose="020F0502020204030204" pitchFamily="34" charset="0"/>
              </a:rPr>
              <a:t>л</a:t>
            </a:r>
            <a:r>
              <a:rPr sz="3600" b="1" spc="-142" dirty="0" err="1">
                <a:solidFill>
                  <a:srgbClr val="C00000"/>
                </a:solidFill>
                <a:cs typeface="Calibri" panose="020F0502020204030204" pitchFamily="34" charset="0"/>
              </a:rPr>
              <a:t>е</a:t>
            </a:r>
            <a:r>
              <a:rPr sz="3600" b="1" spc="-208" dirty="0" err="1">
                <a:solidFill>
                  <a:srgbClr val="C00000"/>
                </a:solidFill>
                <a:cs typeface="Calibri" panose="020F0502020204030204" pitchFamily="34" charset="0"/>
              </a:rPr>
              <a:t>м</a:t>
            </a:r>
            <a:r>
              <a:rPr sz="3600" b="1" spc="-474" dirty="0" err="1">
                <a:solidFill>
                  <a:srgbClr val="C00000"/>
                </a:solidFill>
                <a:cs typeface="Calibri" panose="020F0502020204030204" pitchFamily="34" charset="0"/>
              </a:rPr>
              <a:t>ы</a:t>
            </a:r>
            <a:r>
              <a:rPr sz="3600" b="1" spc="-189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ru-RU" sz="3600" b="1" spc="-189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3600" b="1" spc="-208" dirty="0" err="1">
                <a:solidFill>
                  <a:srgbClr val="C00000"/>
                </a:solidFill>
                <a:cs typeface="Calibri" panose="020F0502020204030204" pitchFamily="34" charset="0"/>
              </a:rPr>
              <a:t>м</a:t>
            </a:r>
            <a:r>
              <a:rPr sz="3600" b="1" spc="-256" dirty="0" err="1">
                <a:solidFill>
                  <a:srgbClr val="C00000"/>
                </a:solidFill>
                <a:cs typeface="Calibri" panose="020F0502020204030204" pitchFamily="34" charset="0"/>
              </a:rPr>
              <a:t>о</a:t>
            </a:r>
            <a:r>
              <a:rPr sz="3600" b="1" spc="-284" dirty="0" err="1">
                <a:solidFill>
                  <a:srgbClr val="C00000"/>
                </a:solidFill>
                <a:cs typeface="Calibri" panose="020F0502020204030204" pitchFamily="34" charset="0"/>
              </a:rPr>
              <a:t>ч</a:t>
            </a:r>
            <a:r>
              <a:rPr sz="3600" b="1" spc="-142" dirty="0" err="1">
                <a:solidFill>
                  <a:srgbClr val="C00000"/>
                </a:solidFill>
                <a:cs typeface="Calibri" panose="020F0502020204030204" pitchFamily="34" charset="0"/>
              </a:rPr>
              <a:t>е</a:t>
            </a:r>
            <a:r>
              <a:rPr sz="3600" b="1" spc="-341" dirty="0" err="1">
                <a:solidFill>
                  <a:srgbClr val="C00000"/>
                </a:solidFill>
                <a:cs typeface="Calibri" panose="020F0502020204030204" pitchFamily="34" charset="0"/>
              </a:rPr>
              <a:t>в</a:t>
            </a:r>
            <a:r>
              <a:rPr sz="3600" b="1" spc="-256" dirty="0" err="1">
                <a:solidFill>
                  <a:srgbClr val="C00000"/>
                </a:solidFill>
                <a:cs typeface="Calibri" panose="020F0502020204030204" pitchFamily="34" charset="0"/>
              </a:rPr>
              <a:t>о</a:t>
            </a:r>
            <a:r>
              <a:rPr sz="3600" b="1" spc="-123" dirty="0" err="1">
                <a:solidFill>
                  <a:srgbClr val="C00000"/>
                </a:solidFill>
                <a:cs typeface="Calibri" panose="020F0502020204030204" pitchFamily="34" charset="0"/>
              </a:rPr>
              <a:t>г</a:t>
            </a:r>
            <a:r>
              <a:rPr sz="3600" b="1" spc="-246" dirty="0" err="1">
                <a:solidFill>
                  <a:srgbClr val="C00000"/>
                </a:solidFill>
                <a:cs typeface="Calibri" panose="020F0502020204030204" pitchFamily="34" charset="0"/>
              </a:rPr>
              <a:t>о</a:t>
            </a:r>
            <a:r>
              <a:rPr sz="3600" b="1" spc="-189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3600" b="1" spc="-227" dirty="0">
                <a:solidFill>
                  <a:srgbClr val="C00000"/>
                </a:solidFill>
                <a:cs typeface="Calibri" panose="020F0502020204030204" pitchFamily="34" charset="0"/>
              </a:rPr>
              <a:t>п</a:t>
            </a:r>
            <a:r>
              <a:rPr sz="3600" b="1" spc="-303" dirty="0">
                <a:solidFill>
                  <a:srgbClr val="C00000"/>
                </a:solidFill>
                <a:cs typeface="Calibri" panose="020F0502020204030204" pitchFamily="34" charset="0"/>
              </a:rPr>
              <a:t>у</a:t>
            </a:r>
            <a:r>
              <a:rPr sz="3600" b="1" spc="-123" dirty="0">
                <a:solidFill>
                  <a:srgbClr val="C00000"/>
                </a:solidFill>
                <a:cs typeface="Calibri" panose="020F0502020204030204" pitchFamily="34" charset="0"/>
              </a:rPr>
              <a:t>з</a:t>
            </a:r>
            <a:r>
              <a:rPr sz="3600" b="1" spc="-481" dirty="0">
                <a:solidFill>
                  <a:srgbClr val="C00000"/>
                </a:solidFill>
                <a:cs typeface="Calibri" panose="020F0502020204030204" pitchFamily="34" charset="0"/>
              </a:rPr>
              <a:t>ы</a:t>
            </a:r>
            <a:r>
              <a:rPr sz="3600" b="1" spc="-227" dirty="0">
                <a:solidFill>
                  <a:srgbClr val="C00000"/>
                </a:solidFill>
                <a:cs typeface="Calibri" panose="020F0502020204030204" pitchFamily="34" charset="0"/>
              </a:rPr>
              <a:t>р</a:t>
            </a:r>
            <a:r>
              <a:rPr sz="3600" b="1" spc="-256" dirty="0">
                <a:solidFill>
                  <a:srgbClr val="C00000"/>
                </a:solidFill>
                <a:cs typeface="Calibri" panose="020F0502020204030204" pitchFamily="34" charset="0"/>
              </a:rPr>
              <a:t>я</a:t>
            </a:r>
            <a:r>
              <a:rPr sz="3600" b="1" spc="-189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3600" b="1" spc="-208" dirty="0">
                <a:solidFill>
                  <a:srgbClr val="C00000"/>
                </a:solidFill>
                <a:cs typeface="Calibri" panose="020F0502020204030204" pitchFamily="34" charset="0"/>
              </a:rPr>
              <a:t>и</a:t>
            </a:r>
            <a:r>
              <a:rPr sz="3600" b="1" spc="-189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3600" b="1" spc="-171" dirty="0">
                <a:solidFill>
                  <a:srgbClr val="C00000"/>
                </a:solidFill>
                <a:cs typeface="Calibri" panose="020F0502020204030204" pitchFamily="34" charset="0"/>
              </a:rPr>
              <a:t>к</a:t>
            </a:r>
            <a:r>
              <a:rPr sz="3600" b="1" spc="-216" dirty="0">
                <a:solidFill>
                  <a:srgbClr val="C00000"/>
                </a:solidFill>
                <a:cs typeface="Calibri" panose="020F0502020204030204" pitchFamily="34" charset="0"/>
              </a:rPr>
              <a:t>и</a:t>
            </a:r>
            <a:r>
              <a:rPr sz="3600" b="1" spc="-227" dirty="0">
                <a:solidFill>
                  <a:srgbClr val="C00000"/>
                </a:solidFill>
                <a:cs typeface="Calibri" panose="020F0502020204030204" pitchFamily="34" charset="0"/>
              </a:rPr>
              <a:t>ш</a:t>
            </a:r>
            <a:r>
              <a:rPr sz="3600" b="1" spc="-142" dirty="0">
                <a:solidFill>
                  <a:srgbClr val="C00000"/>
                </a:solidFill>
                <a:cs typeface="Calibri" panose="020F0502020204030204" pitchFamily="34" charset="0"/>
              </a:rPr>
              <a:t>е</a:t>
            </a:r>
            <a:r>
              <a:rPr sz="3600" b="1" spc="-284" dirty="0">
                <a:solidFill>
                  <a:srgbClr val="C00000"/>
                </a:solidFill>
                <a:cs typeface="Calibri" panose="020F0502020204030204" pitchFamily="34" charset="0"/>
              </a:rPr>
              <a:t>ч</a:t>
            </a:r>
            <a:r>
              <a:rPr sz="3600" b="1" spc="-246" dirty="0">
                <a:solidFill>
                  <a:srgbClr val="C00000"/>
                </a:solidFill>
                <a:cs typeface="Calibri" panose="020F0502020204030204" pitchFamily="34" charset="0"/>
              </a:rPr>
              <a:t>н</a:t>
            </a:r>
            <a:r>
              <a:rPr sz="3600" b="1" spc="-216" dirty="0">
                <a:solidFill>
                  <a:srgbClr val="C00000"/>
                </a:solidFill>
                <a:cs typeface="Calibri" panose="020F0502020204030204" pitchFamily="34" charset="0"/>
              </a:rPr>
              <a:t>и</a:t>
            </a:r>
            <a:r>
              <a:rPr sz="3600" b="1" spc="-171" dirty="0">
                <a:solidFill>
                  <a:srgbClr val="C00000"/>
                </a:solidFill>
                <a:cs typeface="Calibri" panose="020F0502020204030204" pitchFamily="34" charset="0"/>
              </a:rPr>
              <a:t>ка</a:t>
            </a:r>
            <a:r>
              <a:rPr sz="3600" b="1" spc="123" dirty="0">
                <a:solidFill>
                  <a:srgbClr val="C00000"/>
                </a:solidFill>
                <a:cs typeface="Calibri" panose="020F0502020204030204" pitchFamily="34" charset="0"/>
              </a:rPr>
              <a:t>.</a:t>
            </a:r>
            <a:r>
              <a:rPr sz="3600" b="1" spc="-208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endParaRPr lang="ru-RU" sz="3600" b="1" spc="-208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24060" marR="10827" indent="-1203" algn="just">
              <a:spcBef>
                <a:spcPts val="493"/>
              </a:spcBef>
            </a:pPr>
            <a:endParaRPr lang="ru-RU" sz="2400" spc="57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24060" marR="10827" indent="-1203" algn="just">
              <a:spcBef>
                <a:spcPts val="493"/>
              </a:spcBef>
            </a:pPr>
            <a:r>
              <a:rPr sz="2400" spc="57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400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28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400" spc="152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400" spc="-28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ч</a:t>
            </a:r>
            <a:r>
              <a:rPr sz="2400" spc="-13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4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26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61" dirty="0" err="1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28" dirty="0" err="1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z="24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никают</a:t>
            </a:r>
            <a:r>
              <a:rPr sz="2400" spc="-17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нарушения</a:t>
            </a:r>
            <a:r>
              <a:rPr sz="2400" spc="-17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spc="-17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9" dirty="0">
                <a:solidFill>
                  <a:srgbClr val="231F20"/>
                </a:solidFill>
                <a:cs typeface="Calibri" panose="020F0502020204030204" pitchFamily="34" charset="0"/>
              </a:rPr>
              <a:t>регуляции</a:t>
            </a:r>
            <a:r>
              <a:rPr sz="2400" spc="-17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функций</a:t>
            </a:r>
            <a:r>
              <a:rPr sz="2400" spc="-17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мочеиспускания</a:t>
            </a:r>
            <a:r>
              <a:rPr sz="2400" spc="-17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17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де</a:t>
            </a:r>
            <a:r>
              <a:rPr sz="24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фекации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endParaRPr lang="ru-RU" sz="2400" spc="-76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24060" marR="10827" indent="-1203" algn="just">
              <a:spcBef>
                <a:spcPts val="493"/>
              </a:spcBef>
            </a:pPr>
            <a:endParaRPr sz="2400" dirty="0">
              <a:cs typeface="Calibri" panose="020F0502020204030204" pitchFamily="34" charset="0"/>
            </a:endParaRPr>
          </a:p>
          <a:p>
            <a:pPr marL="481013" marR="9624" indent="-457200" algn="just">
              <a:buFont typeface="Wingdings" panose="05000000000000000000" pitchFamily="2" charset="2"/>
              <a:buChar char="§"/>
            </a:pPr>
            <a:r>
              <a:rPr sz="2400" spc="-38" dirty="0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123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-303" dirty="0">
                <a:solidFill>
                  <a:srgbClr val="231F20"/>
                </a:solidFill>
                <a:cs typeface="Calibri" panose="020F0502020204030204" pitchFamily="34" charset="0"/>
              </a:rPr>
              <a:t>ф</a:t>
            </a:r>
            <a:r>
              <a:rPr sz="2400" spc="19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19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ц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9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ш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ч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19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400" spc="-123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ч</a:t>
            </a:r>
            <a:r>
              <a:rPr sz="2400"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47" dirty="0">
                <a:solidFill>
                  <a:srgbClr val="231F20"/>
                </a:solidFill>
                <a:cs typeface="Calibri" panose="020F0502020204030204" pitchFamily="34" charset="0"/>
              </a:rPr>
              <a:t>щ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71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400" spc="-123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28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400"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400" spc="-123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38" dirty="0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z="2400"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123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57" dirty="0">
                <a:solidFill>
                  <a:srgbClr val="231F20"/>
                </a:solidFill>
                <a:cs typeface="Calibri" panose="020F0502020204030204" pitchFamily="34" charset="0"/>
              </a:rPr>
              <a:t>х</a:t>
            </a:r>
            <a:r>
              <a:rPr sz="2400" spc="47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123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38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400" spc="-123" dirty="0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а 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ми</a:t>
            </a:r>
            <a:r>
              <a:rPr sz="2400" spc="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38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400" spc="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180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400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47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400" spc="76" dirty="0">
                <a:solidFill>
                  <a:srgbClr val="231F20"/>
                </a:solidFill>
                <a:cs typeface="Calibri" panose="020F0502020204030204" pitchFamily="34" charset="0"/>
              </a:rPr>
              <a:t>х</a:t>
            </a:r>
            <a:r>
              <a:rPr sz="2400" spc="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9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z="2400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z="2400" spc="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не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133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ой</a:t>
            </a:r>
            <a:r>
              <a:rPr sz="2400" spc="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400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z="2400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400" spc="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z="2400" spc="28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400" dirty="0" err="1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z="2400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19" dirty="0" err="1">
                <a:solidFill>
                  <a:srgbClr val="231F20"/>
                </a:solidFill>
                <a:cs typeface="Calibri" panose="020F0502020204030204" pitchFamily="34" charset="0"/>
              </a:rPr>
              <a:t>тельна</a:t>
            </a:r>
            <a:r>
              <a:rPr sz="2400" spc="-19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endParaRPr lang="ru-RU" sz="2400" spc="-28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481013" marR="9624" indent="-457200" algn="just">
              <a:buFont typeface="Wingdings" panose="05000000000000000000" pitchFamily="2" charset="2"/>
              <a:buChar char="§"/>
            </a:pPr>
            <a:r>
              <a:rPr sz="2400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Дисфункции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мочеиспускания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47" dirty="0">
                <a:solidFill>
                  <a:srgbClr val="231F20"/>
                </a:solidFill>
                <a:cs typeface="Calibri" panose="020F0502020204030204" pitchFamily="34" charset="0"/>
              </a:rPr>
              <a:t>проявляются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виде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недержа</a:t>
            </a:r>
            <a:r>
              <a:rPr sz="2400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ния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19" dirty="0">
                <a:solidFill>
                  <a:srgbClr val="231F20"/>
                </a:solidFill>
                <a:cs typeface="Calibri" panose="020F0502020204030204" pitchFamily="34" charset="0"/>
              </a:rPr>
              <a:t>или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задержки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мочи</a:t>
            </a:r>
            <a:r>
              <a:rPr sz="2400" spc="-38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endParaRPr lang="ru-RU" sz="2400" spc="-152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481013" marR="9624" indent="-457200" algn="just">
              <a:buFont typeface="Wingdings" panose="05000000000000000000" pitchFamily="2" charset="2"/>
              <a:buChar char="§"/>
            </a:pPr>
            <a:r>
              <a:rPr sz="2400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Недержание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может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быть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истинное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19" dirty="0">
                <a:solidFill>
                  <a:srgbClr val="231F20"/>
                </a:solidFill>
                <a:cs typeface="Calibri" panose="020F0502020204030204" pitchFamily="34" charset="0"/>
              </a:rPr>
              <a:t>или </a:t>
            </a:r>
            <a:r>
              <a:rPr sz="2400" spc="-133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313" dirty="0">
                <a:solidFill>
                  <a:srgbClr val="231F20"/>
                </a:solidFill>
                <a:cs typeface="Calibri" panose="020F0502020204030204" pitchFamily="34" charset="0"/>
              </a:rPr>
              <a:t>ф</a:t>
            </a:r>
            <a:r>
              <a:rPr sz="2400" spc="133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28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133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47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endParaRPr lang="ru-RU" sz="2400" spc="-275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481013" marR="9624" indent="-457200" algn="just">
              <a:buFont typeface="Wingdings" panose="05000000000000000000" pitchFamily="2" charset="2"/>
              <a:buChar char="§"/>
            </a:pPr>
            <a:r>
              <a:rPr sz="2400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z="2400" spc="-152" dirty="0" err="1">
                <a:solidFill>
                  <a:srgbClr val="231F20"/>
                </a:solidFill>
                <a:cs typeface="Calibri" panose="020F0502020204030204" pitchFamily="34" charset="0"/>
              </a:rPr>
              <a:t>ад</a:t>
            </a:r>
            <a:r>
              <a:rPr sz="2400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133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400" spc="-28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400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мо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ч</a:t>
            </a:r>
            <a:r>
              <a:rPr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133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400" spc="9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400" spc="-133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-28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33" dirty="0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114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133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400" spc="-133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й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133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4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47" dirty="0" err="1">
                <a:solidFill>
                  <a:srgbClr val="231F20"/>
                </a:solidFill>
                <a:cs typeface="Calibri" panose="020F0502020204030204" pitchFamily="34" charset="0"/>
              </a:rPr>
              <a:t>х</a:t>
            </a:r>
            <a:r>
              <a:rPr sz="2400" spc="-133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нической</a:t>
            </a:r>
            <a:r>
              <a:rPr sz="2400" spc="-47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r>
              <a:rPr sz="2400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lang="ru-RU" sz="2400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28" dirty="0" err="1">
                <a:solidFill>
                  <a:srgbClr val="231F20"/>
                </a:solidFill>
                <a:cs typeface="Calibri" panose="020F0502020204030204" pitchFamily="34" charset="0"/>
              </a:rPr>
              <a:t>Другая</a:t>
            </a:r>
            <a:r>
              <a:rPr sz="2400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проблема</a:t>
            </a:r>
            <a:r>
              <a:rPr sz="2400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38" dirty="0">
                <a:solidFill>
                  <a:srgbClr val="231F20"/>
                </a:solidFill>
                <a:cs typeface="Calibri" panose="020F0502020204030204" pitchFamily="34" charset="0"/>
              </a:rPr>
              <a:t>этих</a:t>
            </a:r>
            <a:r>
              <a:rPr sz="2400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9" dirty="0">
                <a:solidFill>
                  <a:srgbClr val="231F20"/>
                </a:solidFill>
                <a:cs typeface="Calibri" panose="020F0502020204030204" pitchFamily="34" charset="0"/>
              </a:rPr>
              <a:t>больных</a:t>
            </a:r>
            <a:r>
              <a:rPr sz="2400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неполном</a:t>
            </a:r>
            <a:r>
              <a:rPr sz="2400" spc="-25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опорожне</a:t>
            </a:r>
            <a:r>
              <a:rPr sz="2400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нии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мочевого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пузыря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lang="ru-RU" sz="2400" spc="104" dirty="0">
                <a:solidFill>
                  <a:srgbClr val="231F20"/>
                </a:solidFill>
                <a:cs typeface="Calibri" panose="020F0502020204030204" pitchFamily="34" charset="0"/>
              </a:rPr>
              <a:t>-</a:t>
            </a:r>
            <a:r>
              <a:rPr sz="2400" spc="-18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остаточная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моча.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endParaRPr lang="ru-RU" sz="2400" spc="-180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481013" marR="9624" indent="-457200" algn="just">
              <a:buFont typeface="Wingdings" panose="05000000000000000000" pitchFamily="2" charset="2"/>
              <a:buChar char="§"/>
            </a:pPr>
            <a:r>
              <a:rPr sz="24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Необходимо</a:t>
            </a:r>
            <a:r>
              <a:rPr sz="24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47" dirty="0">
                <a:solidFill>
                  <a:srgbClr val="231F20"/>
                </a:solidFill>
                <a:cs typeface="Calibri" panose="020F0502020204030204" pitchFamily="34" charset="0"/>
              </a:rPr>
              <a:t>помнить, 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что</a:t>
            </a:r>
            <a:r>
              <a:rPr sz="2400" spc="-24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spc="-24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38" dirty="0">
                <a:solidFill>
                  <a:srgbClr val="231F20"/>
                </a:solidFill>
                <a:cs typeface="Calibri" panose="020F0502020204030204" pitchFamily="34" charset="0"/>
              </a:rPr>
              <a:t>результате</a:t>
            </a:r>
            <a:r>
              <a:rPr sz="2400" spc="-24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атаксии</a:t>
            </a:r>
            <a:r>
              <a:rPr sz="2400" spc="-24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24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апраксии</a:t>
            </a:r>
            <a:r>
              <a:rPr sz="2400" spc="-24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возникает</a:t>
            </a:r>
            <a:r>
              <a:rPr sz="2400" spc="-24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функциональное 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недержание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66" dirty="0">
                <a:solidFill>
                  <a:srgbClr val="231F20"/>
                </a:solidFill>
                <a:cs typeface="Calibri" panose="020F0502020204030204" pitchFamily="34" charset="0"/>
              </a:rPr>
              <a:t>из-за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непонимания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важности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правильного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опорож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нен</a:t>
            </a:r>
            <a:r>
              <a:rPr sz="24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9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400" spc="47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endParaRPr lang="ru-RU" sz="2400" spc="-57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481013" marR="9624" indent="-457200" algn="just">
              <a:buFont typeface="Wingdings" panose="05000000000000000000" pitchFamily="2" charset="2"/>
              <a:buChar char="§"/>
            </a:pPr>
            <a:r>
              <a:rPr sz="2400" spc="-19" dirty="0" err="1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не</a:t>
            </a:r>
            <a:r>
              <a:rPr sz="2400" spc="-152" dirty="0" err="1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9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4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z="2400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lang="ru-RU"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6</a:t>
            </a:r>
            <a:r>
              <a:rPr lang="ru-RU" sz="2400" spc="237" dirty="0">
                <a:solidFill>
                  <a:srgbClr val="231F20"/>
                </a:solidFill>
                <a:cs typeface="Calibri" panose="020F0502020204030204" pitchFamily="34" charset="0"/>
              </a:rPr>
              <a:t>-</a:t>
            </a:r>
            <a:r>
              <a:rPr sz="2400" spc="-95" dirty="0">
                <a:solidFill>
                  <a:srgbClr val="231F20"/>
                </a:solidFill>
                <a:cs typeface="Calibri" panose="020F0502020204030204" pitchFamily="34" charset="0"/>
              </a:rPr>
              <a:t>8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>
                <a:solidFill>
                  <a:srgbClr val="231F20"/>
                </a:solidFill>
                <a:cs typeface="Calibri" panose="020F0502020204030204" pitchFamily="34" charset="0"/>
              </a:rPr>
              <a:t>мо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ч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400" spc="38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400" spc="-10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400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400" spc="-123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-85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ий</a:t>
            </a:r>
            <a:r>
              <a:rPr sz="2400" spc="66" dirty="0">
                <a:solidFill>
                  <a:srgbClr val="231F20"/>
                </a:solidFill>
                <a:cs typeface="Calibri" panose="020F0502020204030204" pitchFamily="34" charset="0"/>
              </a:rPr>
              <a:t>,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4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ч</a:t>
            </a:r>
            <a:r>
              <a:rPr sz="2400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400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400" spc="9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lang="ru-RU"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lang="ru-RU" sz="2400" spc="104" dirty="0">
                <a:solidFill>
                  <a:srgbClr val="231F20"/>
                </a:solidFill>
                <a:cs typeface="Calibri" panose="020F0502020204030204" pitchFamily="34" charset="0"/>
              </a:rPr>
              <a:t>1 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4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мо</a:t>
            </a:r>
            <a:r>
              <a:rPr sz="24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чеиспускание</a:t>
            </a:r>
            <a:r>
              <a:rPr sz="2400" spc="-57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endParaRPr sz="24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71CF-0E7C-4C0E-8BF9-2C2105C5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69" y="431800"/>
            <a:ext cx="7685563" cy="158429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пользования туалетом.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5E76E3-DE00-4A9B-86AB-EE8C425AE7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869" y="2039051"/>
            <a:ext cx="3729082" cy="4397577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C42515D-A950-4325-8D0D-1F6C86C2F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8951" y="2336800"/>
            <a:ext cx="5939587" cy="3717656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Трудности в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присаживании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на унитаз или вставании с него могут быть связаны с тем, что сиденье в туалете слишком низкое и необходима   опора,   помогающая   садиться   и вставать.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Эта проблема может быть решена с помощью поднимающихся стульчаков, поручней на стене (высоту которых можно регулировать) или установкой стульчака с перилами.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Редкое мочеиспускание, возможно, возникает из-за недостатка приема жидкости.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Следует вести контроль выпитой жидкости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030" y="96924"/>
            <a:ext cx="9463639" cy="3433969"/>
          </a:xfrm>
          <a:prstGeom prst="rect">
            <a:avLst/>
          </a:prstGeom>
        </p:spPr>
        <p:txBody>
          <a:bodyPr vert="horz" wrap="square" lIns="0" tIns="38496" rIns="0" bIns="0" rtlCol="0">
            <a:spAutoFit/>
          </a:bodyPr>
          <a:lstStyle/>
          <a:p>
            <a:pPr marL="2238797">
              <a:spcBef>
                <a:spcPts val="502"/>
              </a:spcBef>
            </a:pPr>
            <a:r>
              <a:rPr sz="3200" b="1" dirty="0" err="1">
                <a:solidFill>
                  <a:srgbClr val="C00000"/>
                </a:solidFill>
                <a:cs typeface="Calibri" panose="020F0502020204030204" pitchFamily="34" charset="0"/>
              </a:rPr>
              <a:t>Образование</a:t>
            </a:r>
            <a:r>
              <a:rPr sz="3200" b="1" spc="64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3200" b="1" spc="-19" dirty="0">
                <a:solidFill>
                  <a:srgbClr val="C00000"/>
                </a:solidFill>
                <a:cs typeface="Calibri" panose="020F0502020204030204" pitchFamily="34" charset="0"/>
              </a:rPr>
              <a:t>контрактур</a:t>
            </a:r>
            <a:endParaRPr sz="32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24060" marR="9624" algn="just">
              <a:spcBef>
                <a:spcPts val="843"/>
              </a:spcBef>
            </a:pPr>
            <a:r>
              <a:rPr sz="2400" b="1" spc="-142" dirty="0">
                <a:solidFill>
                  <a:srgbClr val="C00000"/>
                </a:solidFill>
                <a:cs typeface="Calibri" panose="020F0502020204030204" pitchFamily="34" charset="0"/>
              </a:rPr>
              <a:t>К</a:t>
            </a:r>
            <a:r>
              <a:rPr sz="2400" b="1" spc="-227" dirty="0">
                <a:solidFill>
                  <a:srgbClr val="C00000"/>
                </a:solidFill>
                <a:cs typeface="Calibri" panose="020F0502020204030204" pitchFamily="34" charset="0"/>
              </a:rPr>
              <a:t>о</a:t>
            </a:r>
            <a:r>
              <a:rPr sz="2400" b="1" spc="-216" dirty="0">
                <a:solidFill>
                  <a:srgbClr val="C00000"/>
                </a:solidFill>
                <a:cs typeface="Calibri" panose="020F0502020204030204" pitchFamily="34" charset="0"/>
              </a:rPr>
              <a:t>н</a:t>
            </a:r>
            <a:r>
              <a:rPr sz="2400" b="1" spc="-189" dirty="0">
                <a:solidFill>
                  <a:srgbClr val="C00000"/>
                </a:solidFill>
                <a:cs typeface="Calibri" panose="020F0502020204030204" pitchFamily="34" charset="0"/>
              </a:rPr>
              <a:t>т</a:t>
            </a:r>
            <a:r>
              <a:rPr sz="2400" b="1" spc="-199" dirty="0">
                <a:solidFill>
                  <a:srgbClr val="C00000"/>
                </a:solidFill>
                <a:cs typeface="Calibri" panose="020F0502020204030204" pitchFamily="34" charset="0"/>
              </a:rPr>
              <a:t>р</a:t>
            </a:r>
            <a:r>
              <a:rPr sz="2400" b="1" spc="-142" dirty="0">
                <a:solidFill>
                  <a:srgbClr val="C00000"/>
                </a:solidFill>
                <a:cs typeface="Calibri" panose="020F0502020204030204" pitchFamily="34" charset="0"/>
              </a:rPr>
              <a:t>ак</a:t>
            </a:r>
            <a:r>
              <a:rPr sz="2400" b="1" spc="-189" dirty="0">
                <a:solidFill>
                  <a:srgbClr val="C00000"/>
                </a:solidFill>
                <a:cs typeface="Calibri" panose="020F0502020204030204" pitchFamily="34" charset="0"/>
              </a:rPr>
              <a:t>т</a:t>
            </a:r>
            <a:r>
              <a:rPr sz="2400" b="1" spc="-275" dirty="0">
                <a:solidFill>
                  <a:srgbClr val="C00000"/>
                </a:solidFill>
                <a:cs typeface="Calibri" panose="020F0502020204030204" pitchFamily="34" charset="0"/>
              </a:rPr>
              <a:t>у</a:t>
            </a:r>
            <a:r>
              <a:rPr sz="2400" b="1" spc="-199" dirty="0">
                <a:solidFill>
                  <a:srgbClr val="C00000"/>
                </a:solidFill>
                <a:cs typeface="Calibri" panose="020F0502020204030204" pitchFamily="34" charset="0"/>
              </a:rPr>
              <a:t>р</a:t>
            </a:r>
            <a:r>
              <a:rPr sz="2400" b="1" spc="-474" dirty="0">
                <a:solidFill>
                  <a:srgbClr val="C00000"/>
                </a:solidFill>
                <a:cs typeface="Calibri" panose="020F0502020204030204" pitchFamily="34" charset="0"/>
              </a:rPr>
              <a:t>ы</a:t>
            </a:r>
            <a:r>
              <a:rPr sz="2400" b="1" spc="28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084" spc="104" dirty="0">
                <a:solidFill>
                  <a:srgbClr val="231F20"/>
                </a:solidFill>
                <a:cs typeface="Calibri" panose="020F0502020204030204" pitchFamily="34" charset="0"/>
              </a:rPr>
              <a:t>—</a:t>
            </a:r>
            <a:r>
              <a:rPr sz="2084" spc="-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38" dirty="0">
                <a:solidFill>
                  <a:srgbClr val="231F20"/>
                </a:solidFill>
                <a:cs typeface="Calibri" panose="020F0502020204030204" pitchFamily="34" charset="0"/>
              </a:rPr>
              <a:t>г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ич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19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ти</a:t>
            </a:r>
            <a:r>
              <a:rPr sz="2084" spc="-133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76" dirty="0">
                <a:solidFill>
                  <a:srgbClr val="231F20"/>
                </a:solidFill>
                <a:cs typeface="Calibri" panose="020F0502020204030204" pitchFamily="34" charset="0"/>
              </a:rPr>
              <a:t>х</a:t>
            </a:r>
            <a:r>
              <a:rPr sz="2084" spc="-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сс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133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76" dirty="0">
                <a:solidFill>
                  <a:srgbClr val="231F20"/>
                </a:solidFill>
                <a:cs typeface="Calibri" panose="020F0502020204030204" pitchFamily="34" charset="0"/>
              </a:rPr>
              <a:t>х</a:t>
            </a:r>
            <a:r>
              <a:rPr sz="2084" spc="-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-133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й </a:t>
            </a:r>
            <a:r>
              <a:rPr sz="2084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3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23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19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spc="-123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171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76" dirty="0">
                <a:solidFill>
                  <a:srgbClr val="231F20"/>
                </a:solidFill>
                <a:cs typeface="Calibri" panose="020F0502020204030204" pitchFamily="34" charset="0"/>
              </a:rPr>
              <a:t>х</a:t>
            </a:r>
            <a:r>
              <a:rPr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23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z="2084" spc="19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spc="142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42" dirty="0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142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ит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142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г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неп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142" dirty="0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-171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28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г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9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9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9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не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ч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ти</a:t>
            </a:r>
            <a:r>
              <a:rPr sz="2084" spc="47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r>
              <a:rPr sz="2084" spc="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endParaRPr lang="ru-RU" sz="2084" spc="95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24060" marR="9624" algn="just">
              <a:spcBef>
                <a:spcPts val="843"/>
              </a:spcBef>
            </a:pPr>
            <a:r>
              <a:rPr sz="2084" spc="95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19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38" dirty="0">
                <a:solidFill>
                  <a:srgbClr val="231F20"/>
                </a:solidFill>
                <a:cs typeface="Calibri" panose="020F0502020204030204" pitchFamily="34" charset="0"/>
              </a:rPr>
              <a:t>г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ич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-133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й</a:t>
            </a:r>
            <a:r>
              <a:rPr sz="2084" spc="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133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28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180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м </a:t>
            </a:r>
            <a:r>
              <a:rPr sz="2084" spc="-265" dirty="0">
                <a:solidFill>
                  <a:srgbClr val="231F20"/>
                </a:solidFill>
                <a:cs typeface="Calibri" panose="020F0502020204030204" pitchFamily="34" charset="0"/>
              </a:rPr>
              <a:t>ф</a:t>
            </a:r>
            <a:r>
              <a:rPr sz="2084" spc="57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19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ц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180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z="2084" spc="31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сс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й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33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z="2084" spc="66" dirty="0">
                <a:solidFill>
                  <a:srgbClr val="231F20"/>
                </a:solidFill>
                <a:cs typeface="Calibri" panose="020F0502020204030204" pitchFamily="34" charset="0"/>
              </a:rPr>
              <a:t>,</a:t>
            </a:r>
            <a:r>
              <a:rPr sz="2084" spc="31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33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аю</a:t>
            </a:r>
            <a:r>
              <a:rPr sz="2084" spc="-9" dirty="0">
                <a:solidFill>
                  <a:srgbClr val="231F20"/>
                </a:solidFill>
                <a:cs typeface="Calibri" panose="020F0502020204030204" pitchFamily="34" charset="0"/>
              </a:rPr>
              <a:t>щ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31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31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ом</a:t>
            </a:r>
            <a:r>
              <a:rPr sz="2084" spc="66" dirty="0">
                <a:solidFill>
                  <a:srgbClr val="231F20"/>
                </a:solidFill>
                <a:cs typeface="Calibri" panose="020F0502020204030204" pitchFamily="34" charset="0"/>
              </a:rPr>
              <a:t>,</a:t>
            </a:r>
            <a:r>
              <a:rPr sz="2084" spc="31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38" dirty="0">
                <a:solidFill>
                  <a:srgbClr val="231F20"/>
                </a:solidFill>
                <a:cs typeface="Calibri" panose="020F0502020204030204" pitchFamily="34" charset="0"/>
              </a:rPr>
              <a:t>чт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о 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161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19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й 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не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мо</a:t>
            </a:r>
            <a:r>
              <a:rPr sz="2084" spc="-9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т 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пе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123" dirty="0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19" dirty="0">
                <a:solidFill>
                  <a:srgbClr val="231F20"/>
                </a:solidFill>
                <a:cs typeface="Calibri" panose="020F0502020204030204" pitchFamily="34" charset="0"/>
              </a:rPr>
              <a:t>г</a:t>
            </a:r>
            <a:r>
              <a:rPr sz="2084" spc="-123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9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104" dirty="0">
                <a:solidFill>
                  <a:srgbClr val="231F20"/>
                </a:solidFill>
                <a:cs typeface="Calibri" panose="020F0502020204030204" pitchFamily="34" charset="0"/>
              </a:rPr>
              <a:t>(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161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 </a:t>
            </a:r>
            <a:r>
              <a:rPr sz="2084" spc="38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не</a:t>
            </a:r>
            <a:r>
              <a:rPr sz="2084" spc="19" dirty="0">
                <a:solidFill>
                  <a:srgbClr val="231F20"/>
                </a:solidFill>
                <a:cs typeface="Calibri" panose="020F0502020204030204" pitchFamily="34" charset="0"/>
              </a:rPr>
              <a:t>г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9" dirty="0" err="1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z="2084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161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 и</a:t>
            </a:r>
            <a:r>
              <a:rPr sz="2084" spc="171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 т</a:t>
            </a:r>
            <a:r>
              <a:rPr sz="2084" spc="-11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9" dirty="0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114" dirty="0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енн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47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1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14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84" spc="114" dirty="0">
                <a:solidFill>
                  <a:srgbClr val="231F20"/>
                </a:solidFill>
                <a:cs typeface="Calibri" panose="020F0502020204030204" pitchFamily="34" charset="0"/>
              </a:rPr>
              <a:t>)</a:t>
            </a:r>
            <a:r>
              <a:rPr sz="2084" spc="66" dirty="0">
                <a:solidFill>
                  <a:srgbClr val="231F20"/>
                </a:solidFill>
                <a:cs typeface="Calibri" panose="020F0502020204030204" pitchFamily="34" charset="0"/>
              </a:rPr>
              <a:t>,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бс</a:t>
            </a:r>
            <a:r>
              <a:rPr sz="2084" spc="171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47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14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11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9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1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95" dirty="0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1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9" dirty="0">
                <a:solidFill>
                  <a:srgbClr val="231F20"/>
                </a:solidFill>
                <a:cs typeface="Calibri" panose="020F0502020204030204" pitchFamily="34" charset="0"/>
              </a:rPr>
              <a:t>ь </a:t>
            </a:r>
            <a:r>
              <a:rPr sz="2084" spc="9" dirty="0">
                <a:solidFill>
                  <a:srgbClr val="231F20"/>
                </a:solidFill>
                <a:cs typeface="Calibri" panose="020F0502020204030204" pitchFamily="34" charset="0"/>
              </a:rPr>
              <a:t>(если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38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него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поражены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суставы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кисти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28" dirty="0">
                <a:solidFill>
                  <a:srgbClr val="231F20"/>
                </a:solidFill>
                <a:cs typeface="Calibri" panose="020F0502020204030204" pitchFamily="34" charset="0"/>
              </a:rPr>
              <a:t>локтя).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endParaRPr lang="ru-RU" sz="2084" spc="-66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24060" marR="9624" algn="just">
              <a:spcBef>
                <a:spcPts val="843"/>
              </a:spcBef>
            </a:pPr>
            <a:r>
              <a:rPr sz="2084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Потеря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мышеч</a:t>
            </a:r>
            <a:r>
              <a:rPr sz="2084"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й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23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ти</a:t>
            </a:r>
            <a:r>
              <a:rPr sz="2084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ти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161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ч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19" dirty="0">
                <a:solidFill>
                  <a:srgbClr val="231F20"/>
                </a:solidFill>
                <a:cs typeface="Calibri" panose="020F0502020204030204" pitchFamily="34" charset="0"/>
              </a:rPr>
              <a:t>г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84" spc="-123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ич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123" dirty="0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84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84" spc="-9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ти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38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84" spc="-10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84" spc="-123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84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-7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84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84" spc="66" dirty="0">
                <a:solidFill>
                  <a:srgbClr val="231F20"/>
                </a:solidFill>
                <a:cs typeface="Calibri" panose="020F0502020204030204" pitchFamily="34" charset="0"/>
              </a:rPr>
              <a:t>,</a:t>
            </a:r>
            <a:r>
              <a:rPr sz="2084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57" dirty="0">
                <a:solidFill>
                  <a:srgbClr val="231F20"/>
                </a:solidFill>
                <a:cs typeface="Calibri" panose="020F0502020204030204" pitchFamily="34" charset="0"/>
              </a:rPr>
              <a:t>что </a:t>
            </a:r>
            <a:r>
              <a:rPr sz="2084" spc="-85" dirty="0">
                <a:solidFill>
                  <a:srgbClr val="231F20"/>
                </a:solidFill>
                <a:cs typeface="Calibri" panose="020F0502020204030204" pitchFamily="34" charset="0"/>
              </a:rPr>
              <a:t>называется</a:t>
            </a:r>
            <a:r>
              <a:rPr sz="2084" spc="-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84" spc="-47" dirty="0">
                <a:solidFill>
                  <a:srgbClr val="231F20"/>
                </a:solidFill>
                <a:cs typeface="Calibri" panose="020F0502020204030204" pitchFamily="34" charset="0"/>
              </a:rPr>
              <a:t>контрактурой.</a:t>
            </a:r>
            <a:endParaRPr sz="2084" dirty="0">
              <a:cs typeface="Calibri" panose="020F050202020403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30" y="3746485"/>
            <a:ext cx="4745293" cy="33952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7696" y="3694455"/>
            <a:ext cx="4100210" cy="33953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465" y="316377"/>
            <a:ext cx="2000913" cy="19961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82" y="2475320"/>
            <a:ext cx="2046037" cy="170501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6211" y="2109382"/>
            <a:ext cx="3962538" cy="31980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9671" y="4745970"/>
            <a:ext cx="3962521" cy="25192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2977" y="4897389"/>
            <a:ext cx="4334691" cy="25194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86755" y="1791109"/>
            <a:ext cx="1994038" cy="17047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9A0B72-BE6E-4824-B580-4D1C8EE8F197}"/>
              </a:ext>
            </a:extLst>
          </p:cNvPr>
          <p:cNvSpPr txBox="1"/>
          <p:nvPr/>
        </p:nvSpPr>
        <p:spPr>
          <a:xfrm>
            <a:off x="2419837" y="174937"/>
            <a:ext cx="686783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Типичные нарушения</a:t>
            </a:r>
          </a:p>
          <a:p>
            <a:r>
              <a:rPr lang="ru-RU" sz="2000" dirty="0"/>
              <a:t>Стопа  лежачего  больного  довольно  быстро опускается вперед (положение лежачего чело- века как бы на «цыпочках») и возникает контрактура голеностопного сустава, которая носит название </a:t>
            </a:r>
            <a:r>
              <a:rPr lang="ru-RU" sz="2000" b="1" dirty="0">
                <a:solidFill>
                  <a:srgbClr val="C00000"/>
                </a:solidFill>
              </a:rPr>
              <a:t>«конская стопа».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762B2-E60A-49F0-B23B-87CF611D0052}"/>
              </a:ext>
            </a:extLst>
          </p:cNvPr>
          <p:cNvSpPr txBox="1"/>
          <p:nvPr/>
        </p:nvSpPr>
        <p:spPr>
          <a:xfrm>
            <a:off x="6460041" y="3523116"/>
            <a:ext cx="33796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Сжатая в кулак кисть больного</a:t>
            </a:r>
          </a:p>
          <a:p>
            <a:r>
              <a:rPr lang="ru-RU" dirty="0"/>
              <a:t>со временем принимает вид</a:t>
            </a:r>
          </a:p>
          <a:p>
            <a:r>
              <a:rPr lang="ru-RU" dirty="0"/>
              <a:t>птичьей лапы, коленный сустав</a:t>
            </a:r>
          </a:p>
          <a:p>
            <a:r>
              <a:rPr lang="ru-RU" dirty="0"/>
              <a:t>плохо сгибается и разгибается и</a:t>
            </a:r>
          </a:p>
          <a:p>
            <a:r>
              <a:rPr lang="ru-RU" dirty="0"/>
              <a:t>т.д.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91" y="112226"/>
            <a:ext cx="9051758" cy="2937913"/>
          </a:xfrm>
          <a:prstGeom prst="rect">
            <a:avLst/>
          </a:prstGeom>
        </p:spPr>
        <p:txBody>
          <a:bodyPr vert="horz" wrap="square" lIns="0" tIns="24060" rIns="0" bIns="0" rtlCol="0">
            <a:spAutoFit/>
          </a:bodyPr>
          <a:lstStyle/>
          <a:p>
            <a:pPr marL="24060" algn="just">
              <a:spcBef>
                <a:spcPts val="189"/>
              </a:spcBef>
            </a:pPr>
            <a:r>
              <a:rPr lang="ru-RU" sz="2400" b="1" spc="-38" dirty="0">
                <a:solidFill>
                  <a:srgbClr val="C00000"/>
                </a:solidFill>
                <a:cs typeface="Calibri" panose="020F0502020204030204" pitchFamily="34" charset="0"/>
              </a:rPr>
              <a:t>Ор</a:t>
            </a:r>
            <a:r>
              <a:rPr sz="2400" b="1" spc="-38" dirty="0" err="1">
                <a:solidFill>
                  <a:srgbClr val="C00000"/>
                </a:solidFill>
                <a:cs typeface="Calibri" panose="020F0502020204030204" pitchFamily="34" charset="0"/>
              </a:rPr>
              <a:t>топедические</a:t>
            </a:r>
            <a:r>
              <a:rPr sz="2400" b="1" spc="25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19" dirty="0" err="1">
                <a:solidFill>
                  <a:srgbClr val="C00000"/>
                </a:solidFill>
                <a:cs typeface="Calibri" panose="020F0502020204030204" pitchFamily="34" charset="0"/>
              </a:rPr>
              <a:t>приспособления</a:t>
            </a:r>
            <a:r>
              <a:rPr lang="ru-RU" sz="2400" b="1" spc="-19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sz="2400" b="1" spc="85" dirty="0" err="1">
                <a:solidFill>
                  <a:srgbClr val="C00000"/>
                </a:solidFill>
                <a:cs typeface="Calibri" panose="020F0502020204030204" pitchFamily="34" charset="0"/>
              </a:rPr>
              <a:t>ортезы</a:t>
            </a:r>
            <a:r>
              <a:rPr sz="2000" spc="85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r>
              <a:rPr sz="2000" spc="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endParaRPr lang="ru-RU" sz="2000" spc="57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309810" indent="-285750" algn="just">
              <a:spcBef>
                <a:spcPts val="189"/>
              </a:spcBef>
              <a:buFont typeface="Wingdings" panose="05000000000000000000" pitchFamily="2" charset="2"/>
              <a:buChar char="§"/>
            </a:pPr>
            <a:r>
              <a:rPr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Они</a:t>
            </a:r>
            <a:r>
              <a:rPr spc="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85" dirty="0">
                <a:solidFill>
                  <a:srgbClr val="231F20"/>
                </a:solidFill>
                <a:cs typeface="Calibri" panose="020F0502020204030204" pitchFamily="34" charset="0"/>
              </a:rPr>
              <a:t>поддерживают </a:t>
            </a:r>
            <a:r>
              <a:rPr dirty="0">
                <a:solidFill>
                  <a:srgbClr val="231F20"/>
                </a:solidFill>
                <a:cs typeface="Calibri" panose="020F0502020204030204" pitchFamily="34" charset="0"/>
              </a:rPr>
              <a:t>конечность</a:t>
            </a:r>
            <a:r>
              <a:rPr spc="-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231F20"/>
                </a:solidFill>
                <a:cs typeface="Calibri" panose="020F0502020204030204" pitchFamily="34" charset="0"/>
              </a:rPr>
              <a:t>в </a:t>
            </a:r>
            <a:r>
              <a:rPr dirty="0" err="1">
                <a:solidFill>
                  <a:srgbClr val="231F20"/>
                </a:solidFill>
                <a:cs typeface="Calibri" panose="020F0502020204030204" pitchFamily="34" charset="0"/>
              </a:rPr>
              <a:t>правильном</a:t>
            </a:r>
            <a:r>
              <a:rPr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фи</a:t>
            </a:r>
            <a:r>
              <a:rPr spc="-47" dirty="0" err="1">
                <a:solidFill>
                  <a:srgbClr val="231F20"/>
                </a:solidFill>
                <a:cs typeface="Calibri" panose="020F0502020204030204" pitchFamily="34" charset="0"/>
              </a:rPr>
              <a:t>зиологическом</a:t>
            </a:r>
            <a:r>
              <a:rPr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9" dirty="0" err="1">
                <a:solidFill>
                  <a:srgbClr val="231F20"/>
                </a:solidFill>
                <a:cs typeface="Calibri" panose="020F0502020204030204" pitchFamily="34" charset="0"/>
              </a:rPr>
              <a:t>положении</a:t>
            </a:r>
            <a:r>
              <a:rPr spc="-19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endParaRPr lang="ru-RU" spc="-19" dirty="0">
              <a:cs typeface="Calibri" panose="020F0502020204030204" pitchFamily="34" charset="0"/>
            </a:endParaRPr>
          </a:p>
          <a:p>
            <a:pPr marL="309810" marR="4174436" indent="-285750" algn="just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dirty="0" err="1">
                <a:solidFill>
                  <a:srgbClr val="231F20"/>
                </a:solidFill>
                <a:cs typeface="Calibri" panose="020F0502020204030204" pitchFamily="34" charset="0"/>
              </a:rPr>
              <a:t>Для</a:t>
            </a:r>
            <a:r>
              <a:rPr spc="71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9" dirty="0" err="1">
                <a:solidFill>
                  <a:srgbClr val="231F20"/>
                </a:solidFill>
                <a:cs typeface="Calibri" panose="020F0502020204030204" pitchFamily="34" charset="0"/>
              </a:rPr>
              <a:t>профилактики</a:t>
            </a:r>
            <a:r>
              <a:rPr spc="71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9" dirty="0" err="1">
                <a:solidFill>
                  <a:srgbClr val="231F20"/>
                </a:solidFill>
                <a:cs typeface="Calibri" panose="020F0502020204030204" pitchFamily="34" charset="0"/>
              </a:rPr>
              <a:t>конт</a:t>
            </a:r>
            <a:r>
              <a:rPr dirty="0" err="1">
                <a:solidFill>
                  <a:srgbClr val="231F20"/>
                </a:solidFill>
                <a:cs typeface="Calibri" panose="020F0502020204030204" pitchFamily="34" charset="0"/>
              </a:rPr>
              <a:t>рактуры</a:t>
            </a:r>
            <a:r>
              <a:rPr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85" dirty="0">
                <a:solidFill>
                  <a:srgbClr val="231F20"/>
                </a:solidFill>
                <a:cs typeface="Calibri" panose="020F0502020204030204" pitchFamily="34" charset="0"/>
              </a:rPr>
              <a:t>суставов </a:t>
            </a:r>
            <a:r>
              <a:rPr dirty="0">
                <a:solidFill>
                  <a:srgbClr val="231F20"/>
                </a:solidFill>
                <a:cs typeface="Calibri" panose="020F0502020204030204" pitchFamily="34" charset="0"/>
              </a:rPr>
              <a:t>кисти</a:t>
            </a:r>
            <a:r>
              <a:rPr spc="87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dirty="0" err="1">
                <a:solidFill>
                  <a:srgbClr val="231F20"/>
                </a:solidFill>
                <a:cs typeface="Calibri" panose="020F0502020204030204" pitchFamily="34" charset="0"/>
              </a:rPr>
              <a:t>нужно</a:t>
            </a:r>
            <a:r>
              <a:rPr spc="87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не</a:t>
            </a:r>
            <a:r>
              <a:rPr lang="ru-RU" spc="-7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pc="-171" dirty="0" err="1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pc="142" dirty="0" err="1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pc="-9" dirty="0" err="1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pc="-76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pc="-19" dirty="0" err="1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04" dirty="0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142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pc="-38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pc="-95" dirty="0">
                <a:solidFill>
                  <a:srgbClr val="231F20"/>
                </a:solidFill>
                <a:cs typeface="Calibri" panose="020F0502020204030204" pitchFamily="34" charset="0"/>
              </a:rPr>
              <a:t>ц</a:t>
            </a:r>
            <a:r>
              <a:rPr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-76" dirty="0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23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pc="-28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pc="-76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pc="-95" dirty="0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-76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pc="-38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pc="-123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pc="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9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pc="19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pc="142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pc="-14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-19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pc="47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r>
              <a:rPr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endParaRPr lang="ru-RU" spc="-275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marL="309810" marR="4174436" indent="-285750" algn="just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spc="-19" dirty="0" err="1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pc="-95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pc="-28" dirty="0" err="1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pc="-27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ен</a:t>
            </a:r>
            <a:r>
              <a:rPr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ит</a:t>
            </a:r>
            <a:r>
              <a:rPr spc="-19" dirty="0" err="1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pc="1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85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pc="-66" dirty="0">
                <a:solidFill>
                  <a:srgbClr val="231F20"/>
                </a:solidFill>
                <a:cs typeface="Calibri" panose="020F0502020204030204" pitchFamily="34" charset="0"/>
              </a:rPr>
              <a:t>пе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ц</a:t>
            </a:r>
            <a:r>
              <a:rPr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pc="-10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180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pc="-47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й</a:t>
            </a:r>
            <a:r>
              <a:rPr spc="1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19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pc="57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pc="-104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pc="1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38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pc="180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pc="1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04" dirty="0">
                <a:solidFill>
                  <a:srgbClr val="231F20"/>
                </a:solidFill>
                <a:cs typeface="Calibri" panose="020F0502020204030204" pitchFamily="34" charset="0"/>
              </a:rPr>
              <a:t>да</a:t>
            </a:r>
            <a:r>
              <a:rPr spc="-38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pc="-19"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pc="1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85" dirty="0">
                <a:solidFill>
                  <a:srgbClr val="231F20"/>
                </a:solidFill>
                <a:cs typeface="Calibri" panose="020F0502020204030204" pitchFamily="34" charset="0"/>
              </a:rPr>
              <a:t>б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pc="180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dirty="0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pc="-66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ом</a:t>
            </a:r>
            <a:r>
              <a:rPr spc="38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pc="1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14" dirty="0">
                <a:solidFill>
                  <a:srgbClr val="231F20"/>
                </a:solidFill>
                <a:cs typeface="Calibri" panose="020F0502020204030204" pitchFamily="34" charset="0"/>
              </a:rPr>
              <a:t>в </a:t>
            </a:r>
            <a:r>
              <a:rPr spc="-104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pc="38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pc="38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76" dirty="0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pc="-123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-104" dirty="0">
                <a:solidFill>
                  <a:srgbClr val="231F20"/>
                </a:solidFill>
                <a:cs typeface="Calibri" panose="020F0502020204030204" pitchFamily="34" charset="0"/>
              </a:rPr>
              <a:t>сс</a:t>
            </a:r>
            <a:r>
              <a:rPr spc="-123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-9" dirty="0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pc="-85" dirty="0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pc="-66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й </a:t>
            </a:r>
            <a:r>
              <a:rPr spc="-76" dirty="0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pc="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pc="19" dirty="0">
                <a:solidFill>
                  <a:srgbClr val="231F20"/>
                </a:solidFill>
                <a:cs typeface="Calibri" panose="020F0502020204030204" pitchFamily="34" charset="0"/>
              </a:rPr>
              <a:t>г</a:t>
            </a:r>
            <a:r>
              <a:rPr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ий </a:t>
            </a:r>
            <a:r>
              <a:rPr spc="-76" dirty="0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pc="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ч и</a:t>
            </a:r>
            <a:r>
              <a:rPr spc="161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и </a:t>
            </a:r>
            <a:r>
              <a:rPr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-104" dirty="0" err="1">
                <a:solidFill>
                  <a:srgbClr val="231F20"/>
                </a:solidFill>
                <a:cs typeface="Calibri" panose="020F0502020204030204" pitchFamily="34" charset="0"/>
              </a:rPr>
              <a:t>сс</a:t>
            </a:r>
            <a:r>
              <a:rPr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-9" dirty="0" err="1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pc="38" dirty="0" err="1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ю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19" dirty="0" err="1">
                <a:solidFill>
                  <a:srgbClr val="231F20"/>
                </a:solidFill>
                <a:cs typeface="Calibri" panose="020F0502020204030204" pitchFamily="34" charset="0"/>
              </a:rPr>
              <a:t>г</a:t>
            </a:r>
            <a:r>
              <a:rPr spc="-123" dirty="0" err="1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-85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pc="-47" dirty="0" err="1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lang="ru-RU" spc="171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pc="-9" dirty="0" err="1">
                <a:solidFill>
                  <a:srgbClr val="231F20"/>
                </a:solidFill>
                <a:cs typeface="Calibri" panose="020F0502020204030204" pitchFamily="34" charset="0"/>
              </a:rPr>
              <a:t>ь</a:t>
            </a:r>
            <a:r>
              <a:rPr spc="9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pc="38" dirty="0" err="1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pc="-47" dirty="0">
                <a:solidFill>
                  <a:srgbClr val="231F20"/>
                </a:solidFill>
                <a:cs typeface="Calibri" panose="020F0502020204030204" pitchFamily="34" charset="0"/>
              </a:rPr>
              <a:t> и</a:t>
            </a:r>
            <a:r>
              <a:rPr spc="-19" dirty="0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66" dirty="0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pc="1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pc="28" dirty="0">
                <a:solidFill>
                  <a:srgbClr val="231F20"/>
                </a:solidFill>
                <a:cs typeface="Calibri" panose="020F0502020204030204" pitchFamily="34" charset="0"/>
              </a:rPr>
              <a:t>г</a:t>
            </a:r>
            <a:r>
              <a:rPr spc="9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pc="-6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pc="28" dirty="0">
                <a:solidFill>
                  <a:srgbClr val="231F20"/>
                </a:solidFill>
                <a:cs typeface="Calibri" panose="020F0502020204030204" pitchFamily="34" charset="0"/>
              </a:rPr>
              <a:t>г</a:t>
            </a:r>
            <a:r>
              <a:rPr spc="-7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66" dirty="0">
                <a:solidFill>
                  <a:srgbClr val="231F20"/>
                </a:solidFill>
                <a:cs typeface="Calibri" panose="020F0502020204030204" pitchFamily="34" charset="0"/>
              </a:rPr>
              <a:t>м</a:t>
            </a:r>
            <a:r>
              <a:rPr spc="-11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-4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pc="-76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pc="-9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pc="-4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pc="-11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171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pc="-11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pc="66" dirty="0">
                <a:solidFill>
                  <a:srgbClr val="231F20"/>
                </a:solidFill>
                <a:cs typeface="Calibri" panose="020F0502020204030204" pitchFamily="34" charset="0"/>
              </a:rPr>
              <a:t>,</a:t>
            </a:r>
            <a:r>
              <a:rPr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9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pc="-6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pc="-4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pc="-6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pc="-9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pc="-85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мо</a:t>
            </a:r>
            <a:r>
              <a:rPr dirty="0" err="1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но</a:t>
            </a:r>
            <a:r>
              <a:rPr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9" dirty="0" err="1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pc="47" dirty="0" err="1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пить</a:t>
            </a:r>
            <a:r>
              <a:rPr spc="-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pc="-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-57" dirty="0">
                <a:solidFill>
                  <a:srgbClr val="231F20"/>
                </a:solidFill>
                <a:cs typeface="Calibri" panose="020F0502020204030204" pitchFamily="34" charset="0"/>
              </a:rPr>
              <a:t>магазинах</a:t>
            </a:r>
            <a:r>
              <a:rPr spc="-18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pc="28" dirty="0">
                <a:solidFill>
                  <a:srgbClr val="231F20"/>
                </a:solidFill>
                <a:cs typeface="Calibri" panose="020F0502020204030204" pitchFamily="34" charset="0"/>
              </a:rPr>
              <a:t>«Медтехника».</a:t>
            </a:r>
            <a:endParaRPr dirty="0"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1" y="5059934"/>
            <a:ext cx="9051757" cy="2639969"/>
          </a:xfrm>
          <a:prstGeom prst="rect">
            <a:avLst/>
          </a:prstGeom>
        </p:spPr>
        <p:txBody>
          <a:bodyPr vert="horz" wrap="square" lIns="0" tIns="38496" rIns="0" bIns="0" rtlCol="0">
            <a:spAutoFit/>
          </a:bodyPr>
          <a:lstStyle/>
          <a:p>
            <a:pPr marL="309810" marR="4172030" indent="-285750" algn="just">
              <a:spcBef>
                <a:spcPts val="303"/>
              </a:spcBef>
              <a:buFont typeface="Wingdings" panose="05000000000000000000" pitchFamily="2" charset="2"/>
              <a:buChar char="§"/>
            </a:pPr>
            <a:r>
              <a:rPr spc="-3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</a:t>
            </a:r>
            <a:r>
              <a:rPr spc="-8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ортез</a:t>
            </a:r>
            <a:r>
              <a:rPr spc="-8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сделать</a:t>
            </a:r>
            <a:r>
              <a:rPr spc="-8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6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</a:t>
            </a:r>
            <a:r>
              <a:rPr spc="-3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стоятельно</a:t>
            </a:r>
            <a:r>
              <a:rPr spc="-7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pc="-6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помощью </a:t>
            </a:r>
            <a:r>
              <a:rPr spc="-5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детской </a:t>
            </a:r>
            <a:r>
              <a:rPr spc="-7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перчатки,</a:t>
            </a:r>
            <a:r>
              <a:rPr spc="-4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7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которая</a:t>
            </a:r>
            <a:r>
              <a:rPr spc="-3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заполняется </a:t>
            </a:r>
            <a:r>
              <a:rPr spc="-114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крупой</a:t>
            </a:r>
            <a:r>
              <a:rPr spc="-5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(гречка,</a:t>
            </a:r>
            <a:r>
              <a:rPr spc="-2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перловка,</a:t>
            </a:r>
            <a:r>
              <a:rPr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</a:t>
            </a:r>
            <a:r>
              <a:rPr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spc="18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зашивается</a:t>
            </a:r>
            <a:r>
              <a:rPr spc="18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pc="18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7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вкладыва</a:t>
            </a:r>
            <a:r>
              <a:rPr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ется</a:t>
            </a:r>
            <a:r>
              <a:rPr spc="14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pc="15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руку</a:t>
            </a:r>
            <a:r>
              <a:rPr spc="14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пациенту</a:t>
            </a:r>
            <a:r>
              <a:rPr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pc="15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09563" marR="4172030" indent="-285750" algn="just">
              <a:spcBef>
                <a:spcPts val="303"/>
              </a:spcBef>
              <a:buFont typeface="Wingdings" panose="05000000000000000000" pitchFamily="2" charset="2"/>
              <a:buChar char="§"/>
            </a:pPr>
            <a:r>
              <a:rPr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ru-RU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профилактики</a:t>
            </a:r>
            <a:r>
              <a:rPr spc="89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контрактуры</a:t>
            </a:r>
            <a:r>
              <a:rPr spc="89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суставов </a:t>
            </a:r>
            <a:r>
              <a:rPr spc="-104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стопы</a:t>
            </a:r>
            <a:r>
              <a:rPr spc="-6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нужно</a:t>
            </a:r>
            <a:r>
              <a:rPr spc="-6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4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придать</a:t>
            </a:r>
            <a:r>
              <a:rPr spc="-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3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ей</a:t>
            </a:r>
            <a:r>
              <a:rPr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положение</a:t>
            </a:r>
            <a:r>
              <a:rPr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</a:t>
            </a:r>
            <a:r>
              <a:rPr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углом</a:t>
            </a:r>
            <a:r>
              <a:rPr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ru-RU" spc="4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09563" marR="4172030" indent="-285750" algn="just">
              <a:spcBef>
                <a:spcPts val="303"/>
              </a:spcBef>
              <a:buFont typeface="Wingdings" panose="05000000000000000000" pitchFamily="2" charset="2"/>
              <a:buChar char="§"/>
            </a:pPr>
            <a:r>
              <a:rPr spc="-19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</a:t>
            </a:r>
            <a:r>
              <a:rPr spc="-4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воспользоваться</a:t>
            </a:r>
            <a:r>
              <a:rPr spc="-3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7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ортезом</a:t>
            </a:r>
            <a:r>
              <a:rPr spc="-3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lang="ru-RU" spc="-3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7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обычной</a:t>
            </a:r>
            <a:r>
              <a:rPr spc="-3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7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pc="-19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душкой</a:t>
            </a:r>
            <a:r>
              <a:rPr spc="-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060" marR="1711880" indent="511278" algn="just">
              <a:lnSpc>
                <a:spcPts val="2463"/>
              </a:lnSpc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7317" y="1041979"/>
            <a:ext cx="1980610" cy="19962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8095" y="3198797"/>
            <a:ext cx="1435248" cy="19962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7086" y="231855"/>
            <a:ext cx="1980583" cy="19963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1067" y="5292493"/>
            <a:ext cx="1947718" cy="199620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17622" y="3840711"/>
            <a:ext cx="1919551" cy="199622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44297" y="5276621"/>
            <a:ext cx="1800571" cy="202795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1" y="3229812"/>
            <a:ext cx="4813523" cy="183012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58655" y="2485592"/>
            <a:ext cx="2098142" cy="19961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0370" y="3103613"/>
            <a:ext cx="4728901" cy="43131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4612" y="232067"/>
            <a:ext cx="4424660" cy="35859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385" y="122439"/>
            <a:ext cx="3498202" cy="43131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975" y="239470"/>
            <a:ext cx="8644804" cy="7046730"/>
          </a:xfrm>
          <a:prstGeom prst="rect">
            <a:avLst/>
          </a:prstGeom>
        </p:spPr>
        <p:txBody>
          <a:bodyPr vert="horz" wrap="square" lIns="0" tIns="24060" rIns="0" bIns="0" rtlCol="0">
            <a:spAutoFit/>
          </a:bodyPr>
          <a:lstStyle/>
          <a:p>
            <a:pPr marL="24060">
              <a:spcBef>
                <a:spcPts val="729"/>
              </a:spcBef>
            </a:pPr>
            <a:r>
              <a:rPr sz="2400" b="1" spc="-227" dirty="0" err="1">
                <a:solidFill>
                  <a:srgbClr val="C00000"/>
                </a:solidFill>
                <a:cs typeface="Calibri" panose="020F0502020204030204" pitchFamily="34" charset="0"/>
              </a:rPr>
              <a:t>Укладка</a:t>
            </a:r>
            <a:r>
              <a:rPr sz="2400" b="1" spc="-6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199" dirty="0">
                <a:solidFill>
                  <a:srgbClr val="C00000"/>
                </a:solidFill>
                <a:cs typeface="Calibri" panose="020F0502020204030204" pitchFamily="34" charset="0"/>
              </a:rPr>
              <a:t>пациента</a:t>
            </a:r>
            <a:r>
              <a:rPr sz="2400" b="1" spc="-57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208" dirty="0">
                <a:solidFill>
                  <a:srgbClr val="C00000"/>
                </a:solidFill>
                <a:cs typeface="Calibri" panose="020F0502020204030204" pitchFamily="34" charset="0"/>
              </a:rPr>
              <a:t>с</a:t>
            </a:r>
            <a:r>
              <a:rPr sz="2400" b="1" spc="-57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275" dirty="0">
                <a:solidFill>
                  <a:srgbClr val="C00000"/>
                </a:solidFill>
                <a:cs typeface="Calibri" panose="020F0502020204030204" pitchFamily="34" charset="0"/>
              </a:rPr>
              <a:t>помощью</a:t>
            </a:r>
            <a:r>
              <a:rPr sz="2400" b="1" spc="-57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216" dirty="0" err="1">
                <a:solidFill>
                  <a:srgbClr val="C00000"/>
                </a:solidFill>
                <a:cs typeface="Calibri" panose="020F0502020204030204" pitchFamily="34" charset="0"/>
              </a:rPr>
              <a:t>ортопедических</a:t>
            </a:r>
            <a:r>
              <a:rPr sz="2400" b="1" spc="-57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19" dirty="0" err="1">
                <a:solidFill>
                  <a:srgbClr val="C00000"/>
                </a:solidFill>
                <a:cs typeface="Calibri" panose="020F0502020204030204" pitchFamily="34" charset="0"/>
              </a:rPr>
              <a:t>подушек</a:t>
            </a:r>
            <a:endParaRPr sz="24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449263" marR="3664361" indent="-176213" algn="just">
              <a:spcBef>
                <a:spcPts val="95"/>
              </a:spcBef>
              <a:buChar char="•"/>
              <a:tabLst>
                <a:tab pos="352425" algn="l"/>
              </a:tabLst>
            </a:pP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Голова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 пациента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лежит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294" dirty="0" err="1">
                <a:solidFill>
                  <a:srgbClr val="231F20"/>
                </a:solidFill>
                <a:cs typeface="Calibri" panose="020F0502020204030204" pitchFamily="34" charset="0"/>
              </a:rPr>
              <a:t>на</a:t>
            </a:r>
            <a:r>
              <a:rPr sz="2000" spc="12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ор</a:t>
            </a:r>
            <a:r>
              <a:rPr sz="2000" dirty="0" err="1">
                <a:solidFill>
                  <a:srgbClr val="231F20"/>
                </a:solidFill>
                <a:cs typeface="Calibri" panose="020F0502020204030204" pitchFamily="34" charset="0"/>
              </a:rPr>
              <a:t>топедической</a:t>
            </a:r>
            <a:r>
              <a:rPr sz="2000" spc="105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rgbClr val="231F20"/>
                </a:solidFill>
                <a:cs typeface="Calibri" panose="020F0502020204030204" pitchFamily="34" charset="0"/>
              </a:rPr>
              <a:t>плоской</a:t>
            </a:r>
            <a:r>
              <a:rPr sz="2000" spc="105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по</a:t>
            </a:r>
            <a:r>
              <a:rPr sz="2000" spc="-19" dirty="0" err="1">
                <a:solidFill>
                  <a:srgbClr val="231F20"/>
                </a:solidFill>
                <a:cs typeface="Calibri" panose="020F0502020204030204" pitchFamily="34" charset="0"/>
              </a:rPr>
              <a:t>душке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endParaRPr sz="2000" dirty="0">
              <a:cs typeface="Calibri" panose="020F0502020204030204" pitchFamily="34" charset="0"/>
            </a:endParaRPr>
          </a:p>
          <a:p>
            <a:pPr marL="449263" marR="3663158" indent="-176213" algn="just">
              <a:buChar char="•"/>
              <a:tabLst>
                <a:tab pos="352425" algn="l"/>
              </a:tabLst>
            </a:pP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Под</a:t>
            </a:r>
            <a:r>
              <a:rPr sz="2000" spc="1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спину</a:t>
            </a:r>
            <a:r>
              <a:rPr sz="2000" spc="1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00" spc="1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одной</a:t>
            </a:r>
            <a:r>
              <a:rPr sz="2000" spc="1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стороны подложена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подушка.</a:t>
            </a:r>
            <a:endParaRPr sz="2000" dirty="0">
              <a:cs typeface="Calibri" panose="020F0502020204030204" pitchFamily="34" charset="0"/>
            </a:endParaRPr>
          </a:p>
          <a:p>
            <a:pPr marL="449263" marR="3664361" indent="-176213" algn="just">
              <a:buChar char="•"/>
              <a:tabLst>
                <a:tab pos="352425" algn="l"/>
              </a:tabLst>
            </a:pP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Рука</a:t>
            </a:r>
            <a:r>
              <a:rPr sz="2000" spc="3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согнута</a:t>
            </a:r>
            <a:r>
              <a:rPr sz="2000" spc="3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00" spc="3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rgbClr val="231F20"/>
                </a:solidFill>
                <a:cs typeface="Calibri" panose="020F0502020204030204" pitchFamily="34" charset="0"/>
              </a:rPr>
              <a:t>локтевом</a:t>
            </a:r>
            <a:r>
              <a:rPr sz="2000" spc="38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су</a:t>
            </a:r>
            <a:r>
              <a:rPr sz="2000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ставе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, 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ладонью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вниз,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пальцы выпрямлены.</a:t>
            </a:r>
            <a:endParaRPr sz="2000" dirty="0">
              <a:cs typeface="Calibri" panose="020F0502020204030204" pitchFamily="34" charset="0"/>
            </a:endParaRPr>
          </a:p>
          <a:p>
            <a:pPr marL="449263" indent="-176213">
              <a:buChar char="•"/>
              <a:tabLst>
                <a:tab pos="352425" algn="l"/>
              </a:tabLst>
            </a:pP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Нога</a:t>
            </a:r>
            <a:r>
              <a:rPr sz="2000" spc="-15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76" dirty="0">
                <a:solidFill>
                  <a:srgbClr val="231F20"/>
                </a:solidFill>
                <a:cs typeface="Calibri" panose="020F0502020204030204" pitchFamily="34" charset="0"/>
              </a:rPr>
              <a:t>согнута</a:t>
            </a:r>
            <a:r>
              <a:rPr sz="2000" spc="-14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61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00" spc="-14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коленном</a:t>
            </a:r>
            <a:r>
              <a:rPr sz="2000" spc="-14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00" spc="-15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тазобедренном</a:t>
            </a:r>
            <a:r>
              <a:rPr sz="2000" spc="-14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суставах.</a:t>
            </a:r>
            <a:endParaRPr sz="2000" dirty="0">
              <a:cs typeface="Calibri" panose="020F0502020204030204" pitchFamily="34" charset="0"/>
            </a:endParaRPr>
          </a:p>
          <a:p>
            <a:pPr marL="449263" indent="-176213">
              <a:buChar char="•"/>
              <a:tabLst>
                <a:tab pos="352425" algn="l"/>
              </a:tabLst>
            </a:pP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Между</a:t>
            </a:r>
            <a:r>
              <a:rPr sz="2000" spc="-10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ног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уложена</a:t>
            </a:r>
            <a:r>
              <a:rPr sz="2000" spc="-10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ортопедическая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подушка.</a:t>
            </a:r>
            <a:endParaRPr sz="2000" dirty="0">
              <a:cs typeface="Calibri" panose="020F0502020204030204" pitchFamily="34" charset="0"/>
            </a:endParaRPr>
          </a:p>
          <a:p>
            <a:pPr marL="449263" indent="-176213">
              <a:buChar char="•"/>
              <a:tabLst>
                <a:tab pos="352425" algn="l"/>
              </a:tabLst>
            </a:pP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Упор</a:t>
            </a:r>
            <a:r>
              <a:rPr sz="2000" spc="-14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стопы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под</a:t>
            </a:r>
            <a:r>
              <a:rPr sz="2000" spc="-14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углом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04" dirty="0">
                <a:solidFill>
                  <a:srgbClr val="231F20"/>
                </a:solidFill>
                <a:cs typeface="Calibri" panose="020F0502020204030204" pitchFamily="34" charset="0"/>
              </a:rPr>
              <a:t>90</a:t>
            </a:r>
            <a:r>
              <a:rPr sz="2000" spc="-14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endParaRPr sz="2000" dirty="0">
              <a:cs typeface="Calibri" panose="020F0502020204030204" pitchFamily="34" charset="0"/>
            </a:endParaRPr>
          </a:p>
          <a:p>
            <a:pPr marL="24060">
              <a:spcBef>
                <a:spcPts val="767"/>
              </a:spcBef>
            </a:pPr>
            <a:r>
              <a:rPr sz="2400" b="1" spc="-227" dirty="0">
                <a:solidFill>
                  <a:srgbClr val="C00000"/>
                </a:solidFill>
                <a:cs typeface="Calibri" panose="020F0502020204030204" pitchFamily="34" charset="0"/>
              </a:rPr>
              <a:t>Укладка</a:t>
            </a:r>
            <a:r>
              <a:rPr sz="2400" b="1" spc="-7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199" dirty="0">
                <a:solidFill>
                  <a:srgbClr val="C00000"/>
                </a:solidFill>
                <a:cs typeface="Calibri" panose="020F0502020204030204" pitchFamily="34" charset="0"/>
              </a:rPr>
              <a:t>пациента</a:t>
            </a:r>
            <a:r>
              <a:rPr sz="2400" b="1" spc="-7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208" dirty="0">
                <a:solidFill>
                  <a:srgbClr val="C00000"/>
                </a:solidFill>
                <a:cs typeface="Calibri" panose="020F0502020204030204" pitchFamily="34" charset="0"/>
              </a:rPr>
              <a:t>с</a:t>
            </a:r>
            <a:r>
              <a:rPr sz="2400" b="1" spc="-7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275" dirty="0" err="1">
                <a:solidFill>
                  <a:srgbClr val="C00000"/>
                </a:solidFill>
                <a:cs typeface="Calibri" panose="020F0502020204030204" pitchFamily="34" charset="0"/>
              </a:rPr>
              <a:t>помощью</a:t>
            </a:r>
            <a:r>
              <a:rPr sz="2400" b="1" spc="-6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2400" b="1" spc="-19" dirty="0" err="1">
                <a:solidFill>
                  <a:srgbClr val="C00000"/>
                </a:solidFill>
                <a:cs typeface="Calibri" panose="020F0502020204030204" pitchFamily="34" charset="0"/>
              </a:rPr>
              <a:t>одеяла</a:t>
            </a:r>
            <a:endParaRPr sz="24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449263" marR="3663158" indent="-176213">
              <a:spcBef>
                <a:spcPts val="95"/>
              </a:spcBef>
              <a:buChar char="•"/>
              <a:tabLst>
                <a:tab pos="449263" algn="l"/>
              </a:tabLst>
            </a:pP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Из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	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одеяла,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	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свернутого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	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по 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длине,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04" dirty="0">
                <a:solidFill>
                  <a:srgbClr val="231F20"/>
                </a:solidFill>
                <a:cs typeface="Calibri" panose="020F0502020204030204" pitchFamily="34" charset="0"/>
              </a:rPr>
              <a:t>формируется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валик.</a:t>
            </a:r>
            <a:endParaRPr sz="2000" dirty="0">
              <a:cs typeface="Calibri" panose="020F0502020204030204" pitchFamily="34" charset="0"/>
            </a:endParaRPr>
          </a:p>
          <a:p>
            <a:pPr marL="449263" marR="3663158" indent="-176213">
              <a:buChar char="•"/>
              <a:tabLst>
                <a:tab pos="449263" algn="l"/>
              </a:tabLst>
            </a:pP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Пациента повернуть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на</a:t>
            </a:r>
            <a:r>
              <a:rPr sz="2000" spc="-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бок, лицом</a:t>
            </a:r>
            <a:r>
              <a:rPr sz="2000" spc="-16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00" spc="-16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себе.</a:t>
            </a:r>
            <a:endParaRPr sz="2000" dirty="0">
              <a:cs typeface="Calibri" panose="020F0502020204030204" pitchFamily="34" charset="0"/>
            </a:endParaRPr>
          </a:p>
          <a:p>
            <a:pPr marL="449263" marR="2996692" indent="-176213">
              <a:buChar char="•"/>
              <a:tabLst>
                <a:tab pos="449263" algn="l"/>
              </a:tabLst>
            </a:pP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Подготовленный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	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валик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	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из 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одеяла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разложить</a:t>
            </a:r>
            <a:r>
              <a:rPr sz="2000" spc="-7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на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кровати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вдоль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туловища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 пациента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от </a:t>
            </a:r>
            <a:r>
              <a:rPr sz="2000" spc="-104" dirty="0">
                <a:solidFill>
                  <a:srgbClr val="231F20"/>
                </a:solidFill>
                <a:cs typeface="Calibri" panose="020F0502020204030204" pitchFamily="34" charset="0"/>
              </a:rPr>
              <a:t>задней</a:t>
            </a:r>
            <a:r>
              <a:rPr sz="20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поверхности</a:t>
            </a:r>
            <a:r>
              <a:rPr sz="2000" spc="-17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голени</a:t>
            </a:r>
            <a:r>
              <a:rPr sz="2000" spc="-180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до 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затылка,</a:t>
            </a:r>
            <a:r>
              <a:rPr sz="2000" spc="-12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плотно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подоткнув</a:t>
            </a:r>
            <a:r>
              <a:rPr sz="2000" spc="-12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телу.</a:t>
            </a:r>
            <a:endParaRPr sz="2000" dirty="0">
              <a:cs typeface="Calibri" panose="020F0502020204030204" pitchFamily="34" charset="0"/>
            </a:endParaRPr>
          </a:p>
          <a:p>
            <a:pPr marL="449263" marR="13233" indent="-176213">
              <a:buChar char="•"/>
              <a:tabLst>
                <a:tab pos="449263" algn="l"/>
              </a:tabLst>
            </a:pPr>
            <a:r>
              <a:rPr sz="2000" spc="-123" dirty="0">
                <a:solidFill>
                  <a:srgbClr val="231F20"/>
                </a:solidFill>
                <a:cs typeface="Calibri" panose="020F0502020204030204" pitchFamily="34" charset="0"/>
              </a:rPr>
              <a:t>Один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76" dirty="0">
                <a:solidFill>
                  <a:srgbClr val="231F20"/>
                </a:solidFill>
                <a:cs typeface="Calibri" panose="020F0502020204030204" pitchFamily="34" charset="0"/>
              </a:rPr>
              <a:t>конец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валика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проложить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между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ног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пациента,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52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дру</a:t>
            </a:r>
            <a:r>
              <a:rPr sz="2000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гой</a:t>
            </a:r>
            <a:r>
              <a:rPr sz="2000" spc="-14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через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шею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голову</a:t>
            </a:r>
            <a:r>
              <a:rPr sz="2000" spc="-142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завести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под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плечо</a:t>
            </a:r>
            <a:r>
              <a:rPr sz="2000" spc="-133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rgbClr val="231F20"/>
                </a:solidFill>
                <a:cs typeface="Calibri" panose="020F0502020204030204" pitchFamily="34" charset="0"/>
              </a:rPr>
              <a:t>пациента.</a:t>
            </a:r>
            <a:endParaRPr sz="2000" dirty="0">
              <a:cs typeface="Calibri" panose="020F0502020204030204" pitchFamily="34" charset="0"/>
            </a:endParaRPr>
          </a:p>
          <a:p>
            <a:pPr marL="449263" marR="9624" indent="-176213" algn="just">
              <a:buChar char="•"/>
              <a:tabLst>
                <a:tab pos="449263" algn="l"/>
              </a:tabLst>
            </a:pPr>
            <a:r>
              <a:rPr sz="2000" spc="-9" dirty="0">
                <a:solidFill>
                  <a:srgbClr val="231F20"/>
                </a:solidFill>
                <a:cs typeface="Calibri" panose="020F0502020204030204" pitchFamily="34" charset="0"/>
              </a:rPr>
              <a:t>Д</a:t>
            </a:r>
            <a:r>
              <a:rPr sz="2000" spc="171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00" spc="9" dirty="0">
                <a:solidFill>
                  <a:srgbClr val="231F20"/>
                </a:solidFill>
                <a:cs typeface="Calibri" panose="020F0502020204030204" pitchFamily="34" charset="0"/>
              </a:rPr>
              <a:t>я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275" dirty="0">
                <a:solidFill>
                  <a:srgbClr val="231F20"/>
                </a:solidFill>
                <a:cs typeface="Calibri" panose="020F0502020204030204" pitchFamily="34" charset="0"/>
              </a:rPr>
              <a:t>ф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00" spc="9" dirty="0">
                <a:solidFill>
                  <a:srgbClr val="231F20"/>
                </a:solidFill>
                <a:cs typeface="Calibri" panose="020F0502020204030204" pitchFamily="34" charset="0"/>
              </a:rPr>
              <a:t>к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00" spc="-114" dirty="0">
                <a:solidFill>
                  <a:srgbClr val="231F20"/>
                </a:solidFill>
                <a:cs typeface="Calibri" panose="020F0502020204030204" pitchFamily="34" charset="0"/>
              </a:rPr>
              <a:t>а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ц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 и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с</a:t>
            </a:r>
            <a:r>
              <a:rPr sz="2000" spc="-76" dirty="0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00" spc="171" dirty="0">
                <a:solidFill>
                  <a:srgbClr val="231F20"/>
                </a:solidFill>
                <a:cs typeface="Calibri" panose="020F0502020204030204" pitchFamily="34" charset="0"/>
              </a:rPr>
              <a:t>л</a:t>
            </a:r>
            <a:r>
              <a:rPr sz="2000" spc="-9" dirty="0">
                <a:solidFill>
                  <a:srgbClr val="231F20"/>
                </a:solidFill>
                <a:cs typeface="Calibri" panose="020F0502020204030204" pitchFamily="34" charset="0"/>
              </a:rPr>
              <a:t>ьз</a:t>
            </a:r>
            <a:r>
              <a:rPr sz="2000" spc="47" dirty="0">
                <a:solidFill>
                  <a:srgbClr val="231F20"/>
                </a:solidFill>
                <a:cs typeface="Calibri" panose="020F0502020204030204" pitchFamily="34" charset="0"/>
              </a:rPr>
              <a:t>у</a:t>
            </a:r>
            <a:r>
              <a:rPr sz="2000" spc="-76" dirty="0">
                <a:solidFill>
                  <a:srgbClr val="231F20"/>
                </a:solidFill>
                <a:cs typeface="Calibri" panose="020F0502020204030204" pitchFamily="34" charset="0"/>
              </a:rPr>
              <a:t>ем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00" spc="-95" dirty="0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т</a:t>
            </a:r>
            <a:r>
              <a:rPr sz="2000" spc="-76" dirty="0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00" spc="-9" dirty="0">
                <a:solidFill>
                  <a:srgbClr val="231F20"/>
                </a:solidFill>
                <a:cs typeface="Calibri" panose="020F0502020204030204" pitchFamily="34" charset="0"/>
              </a:rPr>
              <a:t>з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ы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104" dirty="0">
                <a:solidFill>
                  <a:srgbClr val="231F20"/>
                </a:solidFill>
                <a:cs typeface="Calibri" panose="020F0502020204030204" pitchFamily="34" charset="0"/>
              </a:rPr>
              <a:t>—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н</a:t>
            </a:r>
            <a:r>
              <a:rPr sz="20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00" spc="-47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п</a:t>
            </a:r>
            <a:r>
              <a:rPr sz="2000" spc="-66" dirty="0" err="1">
                <a:solidFill>
                  <a:srgbClr val="231F20"/>
                </a:solidFill>
                <a:cs typeface="Calibri" panose="020F0502020204030204" pitchFamily="34" charset="0"/>
              </a:rPr>
              <a:t>о</a:t>
            </a:r>
            <a:r>
              <a:rPr sz="2000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дд</a:t>
            </a:r>
            <a:r>
              <a:rPr sz="2000" spc="-76" dirty="0" err="1">
                <a:solidFill>
                  <a:srgbClr val="231F20"/>
                </a:solidFill>
                <a:cs typeface="Calibri" panose="020F0502020204030204" pitchFamily="34" charset="0"/>
              </a:rPr>
              <a:t>е</a:t>
            </a:r>
            <a:r>
              <a:rPr sz="2000" spc="-95" dirty="0" err="1">
                <a:solidFill>
                  <a:srgbClr val="231F20"/>
                </a:solidFill>
                <a:cs typeface="Calibri" panose="020F0502020204030204" pitchFamily="34" charset="0"/>
              </a:rPr>
              <a:t>р</a:t>
            </a:r>
            <a:r>
              <a:rPr sz="2000" dirty="0" err="1">
                <a:solidFill>
                  <a:srgbClr val="231F20"/>
                </a:solidFill>
                <a:cs typeface="Calibri" panose="020F0502020204030204" pitchFamily="34" charset="0"/>
              </a:rPr>
              <a:t>ж</a:t>
            </a:r>
            <a:r>
              <a:rPr sz="2000" spc="-47" dirty="0" err="1">
                <a:solidFill>
                  <a:srgbClr val="231F20"/>
                </a:solidFill>
                <a:cs typeface="Calibri" panose="020F0502020204030204" pitchFamily="34" charset="0"/>
              </a:rPr>
              <a:t>и</a:t>
            </a:r>
            <a:r>
              <a:rPr sz="2000" spc="-114" dirty="0" err="1">
                <a:solidFill>
                  <a:srgbClr val="231F20"/>
                </a:solidFill>
                <a:cs typeface="Calibri" panose="020F0502020204030204" pitchFamily="34" charset="0"/>
              </a:rPr>
              <a:t>вают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cs typeface="Calibri" panose="020F0502020204030204" pitchFamily="34" charset="0"/>
              </a:rPr>
              <a:t>конечность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152" dirty="0">
                <a:solidFill>
                  <a:srgbClr val="231F20"/>
                </a:solidFill>
                <a:cs typeface="Calibri" panose="020F0502020204030204" pitchFamily="34" charset="0"/>
              </a:rPr>
              <a:t>в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57" dirty="0">
                <a:solidFill>
                  <a:srgbClr val="231F20"/>
                </a:solidFill>
                <a:cs typeface="Calibri" panose="020F0502020204030204" pitchFamily="34" charset="0"/>
              </a:rPr>
              <a:t>правильном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57" dirty="0" err="1">
                <a:solidFill>
                  <a:srgbClr val="231F20"/>
                </a:solidFill>
                <a:cs typeface="Calibri" panose="020F0502020204030204" pitchFamily="34" charset="0"/>
              </a:rPr>
              <a:t>физиологическом</a:t>
            </a:r>
            <a:r>
              <a:rPr sz="2000" spc="-8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2000" spc="-38" dirty="0" err="1">
                <a:solidFill>
                  <a:srgbClr val="231F20"/>
                </a:solidFill>
                <a:cs typeface="Calibri" panose="020F0502020204030204" pitchFamily="34" charset="0"/>
              </a:rPr>
              <a:t>положении</a:t>
            </a:r>
            <a:r>
              <a:rPr sz="2000" spc="-38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  <a:endParaRPr sz="2000" dirty="0">
              <a:cs typeface="Calibri" panose="020F050202020403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1195" y="740820"/>
            <a:ext cx="3750868" cy="24716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2827" y="3372093"/>
            <a:ext cx="4008494" cy="26083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175</TotalTime>
  <Words>1028</Words>
  <Application>Microsoft Office PowerPoint</Application>
  <PresentationFormat>Произвольный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Bookman Old Style</vt:lpstr>
      <vt:lpstr>Gill Sans MT</vt:lpstr>
      <vt:lpstr>Arial</vt:lpstr>
      <vt:lpstr>Wingdings</vt:lpstr>
      <vt:lpstr>Галерея</vt:lpstr>
      <vt:lpstr>ОСОБЕННОСТИ УХОДА ЗА БОЛЬНЫМИ ПОСЛЕ ИНСУЛЬТА</vt:lpstr>
      <vt:lpstr>Презентация PowerPoint</vt:lpstr>
      <vt:lpstr>Презентация PowerPoint</vt:lpstr>
      <vt:lpstr>Особенности пользования туалетом.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Стадии пролежней</vt:lpstr>
      <vt:lpstr>Места образования пролежней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</dc:title>
  <cp:lastModifiedBy>Гражданин</cp:lastModifiedBy>
  <cp:revision>2</cp:revision>
  <dcterms:created xsi:type="dcterms:W3CDTF">2021-11-04T04:37:58Z</dcterms:created>
  <dcterms:modified xsi:type="dcterms:W3CDTF">2021-11-19T18:11:45Z</dcterms:modified>
</cp:coreProperties>
</file>