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4" r:id="rId3"/>
    <p:sldId id="266" r:id="rId4"/>
    <p:sldId id="277" r:id="rId5"/>
    <p:sldId id="278" r:id="rId6"/>
    <p:sldId id="281" r:id="rId7"/>
    <p:sldId id="282" r:id="rId8"/>
    <p:sldId id="283" r:id="rId9"/>
    <p:sldId id="284" r:id="rId10"/>
    <p:sldId id="285" r:id="rId11"/>
    <p:sldId id="286" r:id="rId12"/>
    <p:sldId id="288" r:id="rId13"/>
    <p:sldId id="318" r:id="rId14"/>
    <p:sldId id="289" r:id="rId15"/>
    <p:sldId id="291" r:id="rId16"/>
    <p:sldId id="292" r:id="rId17"/>
    <p:sldId id="290" r:id="rId18"/>
    <p:sldId id="269" r:id="rId19"/>
    <p:sldId id="270" r:id="rId20"/>
    <p:sldId id="271" r:id="rId21"/>
    <p:sldId id="319" r:id="rId22"/>
    <p:sldId id="300" r:id="rId23"/>
    <p:sldId id="301" r:id="rId24"/>
    <p:sldId id="275" r:id="rId25"/>
    <p:sldId id="295" r:id="rId26"/>
    <p:sldId id="296" r:id="rId27"/>
    <p:sldId id="297" r:id="rId28"/>
    <p:sldId id="32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9765" autoAdjust="0"/>
  </p:normalViewPr>
  <p:slideViewPr>
    <p:cSldViewPr>
      <p:cViewPr>
        <p:scale>
          <a:sx n="80" d="100"/>
          <a:sy n="80" d="100"/>
        </p:scale>
        <p:origin x="-2760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410445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ru-RU" sz="4400" dirty="0" smtClean="0"/>
              <a:t>Физические и химические свойства атмосферного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6021288"/>
            <a:ext cx="3142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Кузнецова Анна Сергеевна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Кессонная болезнь -  возникает при переходе из атмосферы с повышенным давлением к нормальному (при декомпрессии).</a:t>
            </a:r>
          </a:p>
          <a:p>
            <a:pPr>
              <a:buNone/>
            </a:pPr>
            <a:r>
              <a:rPr lang="ru-RU" sz="2800" dirty="0" smtClean="0"/>
              <a:t>Азот,  крови и тканевых жидкостей организма, стремится  выделиться во внешнюю атмосферу. </a:t>
            </a:r>
          </a:p>
          <a:p>
            <a:pPr>
              <a:buNone/>
            </a:pPr>
            <a:r>
              <a:rPr lang="ru-RU" sz="2800" dirty="0" smtClean="0"/>
              <a:t>Если декомпрессия происходит медленно,  то  азот постепенно диффундирует через легкие. </a:t>
            </a:r>
          </a:p>
          <a:p>
            <a:pPr>
              <a:buNone/>
            </a:pPr>
            <a:r>
              <a:rPr lang="ru-RU" sz="2800" dirty="0" smtClean="0"/>
              <a:t> В случае ускорения декомпрессии азот не успевает диффундировать через легочные альвеолы и выделяется в тканевых жидкостях и в крови в газообразном виде (в виде пузырьков), </a:t>
            </a:r>
          </a:p>
          <a:p>
            <a:pPr>
              <a:buNone/>
            </a:pPr>
            <a:r>
              <a:rPr lang="ru-RU" sz="2800" dirty="0" smtClean="0"/>
              <a:t>При этом возникают болезненные явления.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 работы в кессоне при давлении, равном трем добавочным атмосферам (3 АТМ),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Длительность всей работы - 5 ч 20 мин.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Период компрессии - 20 мин.</a:t>
            </a:r>
          </a:p>
          <a:p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Работа в кессоне - 2 ч 48 мин.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Период декомпрессии - 2 ч 12 мин.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ФИЗИЧЕСКИЕ СВОЙСТВА ВОЗДУХА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45624" cy="519985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Движение воздуха </a:t>
            </a:r>
            <a:endParaRPr lang="ru-RU" sz="3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/>
              <a:t>Способствует сохранению постоянства и  относительной равномерности воздушной среды (уравновешивание  температур, перемешивание газов, разбавление загрязнений),  способствует отдаче тепла организмом.</a:t>
            </a:r>
          </a:p>
          <a:p>
            <a:pPr>
              <a:buNone/>
            </a:pPr>
            <a:r>
              <a:rPr lang="ru-RU" sz="2400" dirty="0" smtClean="0"/>
              <a:t>«Роза ветров« - графическое изображение повторяемости направления ветров в данной </a:t>
            </a:r>
          </a:p>
          <a:p>
            <a:pPr>
              <a:buNone/>
            </a:pPr>
            <a:r>
              <a:rPr lang="ru-RU" sz="2400" dirty="0" smtClean="0"/>
              <a:t>   местности за определенный </a:t>
            </a:r>
          </a:p>
          <a:p>
            <a:pPr>
              <a:buNone/>
            </a:pPr>
            <a:r>
              <a:rPr lang="ru-RU" sz="2400" dirty="0" smtClean="0"/>
              <a:t>   промежуток времени </a:t>
            </a:r>
          </a:p>
          <a:p>
            <a:pPr>
              <a:buNone/>
            </a:pPr>
            <a:r>
              <a:rPr lang="ru-RU" sz="2400" dirty="0" smtClean="0"/>
              <a:t> (промышленную зону располагают </a:t>
            </a:r>
          </a:p>
          <a:p>
            <a:pPr>
              <a:buNone/>
            </a:pPr>
            <a:r>
              <a:rPr lang="ru-RU" sz="2400" dirty="0" smtClean="0"/>
              <a:t>  с подветренной стороны </a:t>
            </a:r>
          </a:p>
          <a:p>
            <a:pPr>
              <a:buNone/>
            </a:pPr>
            <a:r>
              <a:rPr lang="ru-RU" sz="2400" dirty="0" smtClean="0"/>
              <a:t>   по отношению к жилой зоне).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458633"/>
            <a:ext cx="31337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903649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73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ФИЗИЧЕСКИЕ СВОЙСТВА ВОЗДУХА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45624" cy="51998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Влажность воздуха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Относительная влажность - степень насыщения воздуха водяными парами.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Оптимальная величина относительной влажности воздуха  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 40-60 %,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допустимая  — 30-70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низкой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влажности воздуха (15-10 %) - более интенсивное о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безвоживание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организма(жажда, сухость слизистых оболочек дыхательных путей, появление трещин на них) – (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 у температурящих больных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Высокая влажность воздуха неблагоприятно сказывается на терморегуляции организма.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Влажность – содержание (в граммах)</a:t>
            </a:r>
            <a:br>
              <a:rPr lang="ru-RU" sz="3200" b="1" dirty="0" smtClean="0"/>
            </a:br>
            <a:r>
              <a:rPr lang="ru-RU" sz="3200" dirty="0" smtClean="0"/>
              <a:t>водяных паров в 1м3 воздуха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i="1" dirty="0" smtClean="0"/>
              <a:t>абсолютная влажность (в данное время, при </a:t>
            </a:r>
            <a:r>
              <a:rPr lang="ru-RU" dirty="0" smtClean="0"/>
              <a:t>данной температуре);</a:t>
            </a:r>
          </a:p>
          <a:p>
            <a:r>
              <a:rPr lang="ru-RU" i="1" dirty="0" smtClean="0"/>
              <a:t>максимальная влажность (полное насыщение</a:t>
            </a:r>
          </a:p>
          <a:p>
            <a:pPr>
              <a:buNone/>
            </a:pPr>
            <a:r>
              <a:rPr lang="ru-RU" dirty="0" smtClean="0"/>
              <a:t> воздуха парами при данной температуре);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дефицит насыщения (разность между</a:t>
            </a:r>
          </a:p>
          <a:p>
            <a:pPr>
              <a:buNone/>
            </a:pPr>
            <a:r>
              <a:rPr lang="ru-RU" dirty="0" smtClean="0"/>
              <a:t>  максимальной и абсолютной влажностями);</a:t>
            </a:r>
          </a:p>
          <a:p>
            <a:r>
              <a:rPr lang="ru-RU" i="1" dirty="0" smtClean="0"/>
              <a:t>точка росы (температура, при которой</a:t>
            </a:r>
          </a:p>
          <a:p>
            <a:pPr>
              <a:buNone/>
            </a:pPr>
            <a:r>
              <a:rPr lang="ru-RU" dirty="0" smtClean="0"/>
              <a:t>находящиеся в воздухе водяные пары насыщают пространство).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/>
              <a:t>Относительная влажность-</a:t>
            </a:r>
            <a:br>
              <a:rPr lang="ru-RU" sz="3200" i="1" dirty="0" smtClean="0"/>
            </a:br>
            <a:r>
              <a:rPr lang="ru-RU" sz="3200" dirty="0" smtClean="0"/>
              <a:t>отношение абсолютной влажности к</a:t>
            </a:r>
            <a:br>
              <a:rPr lang="ru-RU" sz="3200" dirty="0" smtClean="0"/>
            </a:br>
            <a:r>
              <a:rPr lang="ru-RU" sz="3200" dirty="0" smtClean="0"/>
              <a:t>максимальной и выраженное в</a:t>
            </a:r>
            <a:br>
              <a:rPr lang="ru-RU" sz="3200" dirty="0" smtClean="0"/>
            </a:br>
            <a:r>
              <a:rPr lang="ru-RU" sz="3200" dirty="0" smtClean="0"/>
              <a:t>процентах.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высокая влажность – 90 % и выше;</a:t>
            </a:r>
          </a:p>
          <a:p>
            <a:r>
              <a:rPr lang="ru-RU" b="1" dirty="0" smtClean="0"/>
              <a:t>умеренная влажность – 70 - 90%;</a:t>
            </a:r>
          </a:p>
          <a:p>
            <a:r>
              <a:rPr lang="ru-RU" b="1" dirty="0" smtClean="0"/>
              <a:t>средняя – 20- 70%;</a:t>
            </a:r>
          </a:p>
          <a:p>
            <a:r>
              <a:rPr lang="ru-RU" b="1" dirty="0" smtClean="0"/>
              <a:t>низкая влажность – 20% и ниже.</a:t>
            </a:r>
          </a:p>
          <a:p>
            <a:pPr>
              <a:buNone/>
            </a:pPr>
            <a:r>
              <a:rPr lang="ru-RU" i="1" dirty="0" smtClean="0"/>
              <a:t>Нормальная влажность в помещениях </a:t>
            </a:r>
            <a:r>
              <a:rPr lang="ru-RU" dirty="0" smtClean="0"/>
              <a:t>считается 30-60%. При физической работе и при температуре воздуха ниже 20 0 или ниже 15 0 влажность воздуха не  должна превышать 30-40%, а при температуре выше 25  0  –   20-25%.</a:t>
            </a:r>
          </a:p>
          <a:p>
            <a:pPr>
              <a:buNone/>
            </a:pPr>
            <a:r>
              <a:rPr lang="ru-RU" dirty="0" smtClean="0"/>
              <a:t>Иначе возможна жажда и пересыхание слизистых.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ФИЗИЧЕСКИЕ СВОЙСТВА ВОЗДУХА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445624" cy="5343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 Температура воздуха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низкой температуре сосуды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сужаются  – возможно наружное переохлаждение.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высокой температуре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сосуды расширяются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 идет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отдача тепла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поверхно</a:t>
            </a:r>
            <a:r>
              <a:rPr lang="ru-RU" sz="2400" dirty="0" smtClean="0"/>
              <a:t>сти.</a:t>
            </a:r>
            <a:endParaRPr lang="ru-RU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8480" y="2204864"/>
            <a:ext cx="2175520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Для проведении профилактических мероприятий</a:t>
            </a:r>
          </a:p>
          <a:p>
            <a:pPr>
              <a:buNone/>
            </a:pPr>
            <a:r>
              <a:rPr lang="ru-RU" dirty="0" smtClean="0"/>
              <a:t>при метеотропных реакциях учитывается  </a:t>
            </a:r>
            <a:r>
              <a:rPr lang="ru-RU" dirty="0" smtClean="0">
                <a:solidFill>
                  <a:srgbClr val="FF0000"/>
                </a:solidFill>
              </a:rPr>
              <a:t>медицинская оценка погоды</a:t>
            </a:r>
            <a:r>
              <a:rPr lang="ru-RU" dirty="0" smtClean="0"/>
              <a:t> (</a:t>
            </a:r>
            <a:r>
              <a:rPr lang="ru-RU" sz="2000" dirty="0" smtClean="0"/>
              <a:t>классификация  типов погоды по Г.П. Федорову):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Оптимальная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межсуточные колебания температуры до 2°С, скорость  движения воздуха до 3 м/сек, изменение атмосферного давления до 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мбар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Раздражающая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колебания температуры до 4°С, скорость движения воздуха до 9 м/сек, изменение атмосферного давления до 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мбар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Острая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колебания температуры более 4°С, скорость движения воздуха более 9 м/сек, изменение атмосферного давления более 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мбар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Высокая температура воздуха (выше 35°С)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вызывает: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9046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- повышение температуры тела (теплоотдача затрудняется);</a:t>
            </a:r>
          </a:p>
          <a:p>
            <a:pPr>
              <a:buNone/>
            </a:pPr>
            <a:r>
              <a:rPr lang="ru-RU" dirty="0" smtClean="0"/>
              <a:t> - учащение дыхания и пульса;</a:t>
            </a:r>
          </a:p>
          <a:p>
            <a:pPr>
              <a:buNone/>
            </a:pPr>
            <a:r>
              <a:rPr lang="ru-RU" dirty="0" smtClean="0"/>
              <a:t>- ослабление компенсаторной способности С-СС (из-за повышения вязкости крови – </a:t>
            </a:r>
            <a:r>
              <a:rPr lang="ru-RU" dirty="0" err="1" smtClean="0"/>
              <a:t>потоиспарение</a:t>
            </a:r>
            <a:r>
              <a:rPr lang="ru-RU" dirty="0" smtClean="0"/>
              <a:t> возможно до 5-8 л/сутки);</a:t>
            </a:r>
          </a:p>
          <a:p>
            <a:pPr>
              <a:buNone/>
            </a:pPr>
            <a:r>
              <a:rPr lang="ru-RU" dirty="0" smtClean="0"/>
              <a:t> - изменение обмена веществ (нарушается водно-солевой баланс);</a:t>
            </a:r>
          </a:p>
          <a:p>
            <a:pPr>
              <a:buNone/>
            </a:pPr>
            <a:r>
              <a:rPr lang="ru-RU" dirty="0" smtClean="0"/>
              <a:t>- понижение функциональной деятельности Ж-КТ;</a:t>
            </a:r>
          </a:p>
          <a:p>
            <a:pPr>
              <a:buNone/>
            </a:pPr>
            <a:r>
              <a:rPr lang="ru-RU" dirty="0" smtClean="0"/>
              <a:t>- головная боль;</a:t>
            </a:r>
          </a:p>
          <a:p>
            <a:pPr>
              <a:buNone/>
            </a:pPr>
            <a:r>
              <a:rPr lang="ru-RU" dirty="0" smtClean="0"/>
              <a:t> - потеря аппетита;</a:t>
            </a:r>
          </a:p>
          <a:p>
            <a:pPr>
              <a:buNone/>
            </a:pPr>
            <a:r>
              <a:rPr lang="ru-RU" dirty="0" smtClean="0"/>
              <a:t>- понижается внимание, точность, координация движений,</a:t>
            </a:r>
          </a:p>
          <a:p>
            <a:pPr>
              <a:buNone/>
            </a:pPr>
            <a:r>
              <a:rPr lang="ru-RU" dirty="0" smtClean="0"/>
              <a:t>скорость реакции, способность к быстрому переключению,</a:t>
            </a:r>
          </a:p>
          <a:p>
            <a:pPr>
              <a:buNone/>
            </a:pPr>
            <a:r>
              <a:rPr lang="ru-RU" dirty="0" smtClean="0"/>
              <a:t>следовательно, травмы;</a:t>
            </a:r>
          </a:p>
          <a:p>
            <a:pPr>
              <a:buNone/>
            </a:pPr>
            <a:r>
              <a:rPr lang="ru-RU" dirty="0" smtClean="0"/>
              <a:t> - отрицательное влияние на функциональное состояние ЦНС –утомление, снижение физической и умственной РС, тепловой удар.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288032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Гигиена  воздушной</a:t>
            </a:r>
            <a:br>
              <a:rPr lang="ru-RU" sz="4000" dirty="0" smtClean="0"/>
            </a:br>
            <a:r>
              <a:rPr lang="ru-RU" sz="4000" dirty="0" smtClean="0"/>
              <a:t>среды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413338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Колебания физических и химических свойств воздушной среды, загрязнение токсичными веществами и патогенными микроорганизмами способствуют развитию в организме человека изменений, приводящих к нарушению здоровья.</a:t>
            </a:r>
          </a:p>
          <a:p>
            <a:endParaRPr lang="ru-RU" sz="2800" dirty="0" smtClean="0"/>
          </a:p>
          <a:p>
            <a:r>
              <a:rPr lang="ru-RU" sz="2800" dirty="0" smtClean="0"/>
              <a:t>Гигиена  разрабатывает  мероприятия по оздоровлению воздушной среды 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Воздействие  низких   температур  вызывает: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Переохлаждение может быть общим и местным. </a:t>
            </a:r>
          </a:p>
          <a:p>
            <a:pPr>
              <a:buNone/>
            </a:pPr>
            <a:r>
              <a:rPr lang="ru-RU" sz="2400" dirty="0" smtClean="0"/>
              <a:t>     Общее переохлаждение способствует возникновению</a:t>
            </a:r>
          </a:p>
          <a:p>
            <a:pPr>
              <a:buNone/>
            </a:pPr>
            <a:r>
              <a:rPr lang="ru-RU" sz="2400" dirty="0" smtClean="0"/>
              <a:t>простудных и инфекционных заболеваний вследствие</a:t>
            </a:r>
          </a:p>
          <a:p>
            <a:pPr>
              <a:buNone/>
            </a:pPr>
            <a:r>
              <a:rPr lang="ru-RU" sz="2400" dirty="0" smtClean="0"/>
              <a:t>снижения общей </a:t>
            </a:r>
            <a:r>
              <a:rPr lang="ru-RU" sz="2400" dirty="0" err="1" smtClean="0"/>
              <a:t>резистентности</a:t>
            </a:r>
            <a:r>
              <a:rPr lang="ru-RU" sz="2400" dirty="0" smtClean="0"/>
              <a:t> организма. </a:t>
            </a:r>
          </a:p>
          <a:p>
            <a:pPr>
              <a:buNone/>
            </a:pPr>
            <a:r>
              <a:rPr lang="ru-RU" sz="2400" dirty="0" smtClean="0"/>
              <a:t>     Местное переохлаждение может привести к ознобу</a:t>
            </a:r>
          </a:p>
          <a:p>
            <a:pPr>
              <a:buNone/>
            </a:pPr>
            <a:r>
              <a:rPr lang="ru-RU" sz="2400" dirty="0" smtClean="0"/>
              <a:t>и отморожению, причем главным образом при этом страдают конечности  ("траншейная стопа"). </a:t>
            </a:r>
          </a:p>
          <a:p>
            <a:pPr>
              <a:buNone/>
            </a:pPr>
            <a:r>
              <a:rPr lang="ru-RU" sz="2400" dirty="0" smtClean="0"/>
              <a:t>При местном охлаждении могут иметь место и рефлекторно возникающие реакции в других органах и системах.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568951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194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22928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гигиенической оценке влияния физических факторов воздушной среды на организм человека учитывается :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атмосферное давление, 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температуру воздуха, 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влажность и скорость движения.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Нормативные документы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068960"/>
            <a:ext cx="8640960" cy="352839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 118.13330.2022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«Общественные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здания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сооружения»;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СП 2.1.3678-20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«Санитарно-эпидемиологические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требования к эксплуатации помещений, зданий, сооружений, оборудования и транспорта, а также условиям деятельности хозяйствующих субъектов, осуществляющих продажу товаров, выполнение работ или оказание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услуг»;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СанПиН 1.2.3685-21 "Гигиенические нормативы и требования к обеспечению безопасности и (или) безвредности для человека факторов среды обитания"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892480" cy="6858000"/>
          </a:xfrm>
        </p:spPr>
        <p:txBody>
          <a:bodyPr>
            <a:normAutofit fontScale="47500" lnSpcReduction="20000"/>
          </a:bodyPr>
          <a:lstStyle/>
          <a:p>
            <a:pPr fontAlgn="base"/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Для создания комфортного самочувствия людей рекомендуются</a:t>
            </a:r>
          </a:p>
          <a:p>
            <a:pPr fontAlgn="base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следующие параметры этих факторов в помещениях (микроклимат):</a:t>
            </a:r>
          </a:p>
          <a:p>
            <a:pPr fontAlgn="base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base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1) средняя температура воздуха -18—20 °С (для детей 20—22 °С), в палатах для недоношенных детей — 25, в перевязочных и процедурных кабинетах — 22, операционных —21;</a:t>
            </a:r>
          </a:p>
          <a:p>
            <a:pPr marL="514350" indent="-514350" fontAlgn="base">
              <a:buAutoNum type="arabicParenR"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Перепады температуры воздуха в горизонтальном направлении (от наружной стены до внутренней не должны превышать 2 °С, в вертикальном — 2,5 °С на каждый метр высоты. В течение суток колебания температуры воздуха в помещении при центральном отоплении не должны превышать 3 °С.</a:t>
            </a:r>
          </a:p>
          <a:p>
            <a:pPr fontAlgn="base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2) относительная влажность воздуха при указанных температурах может колебаться в пределах 40—60 % (зимой — 30—50 %);</a:t>
            </a:r>
          </a:p>
          <a:p>
            <a:pPr fontAlgn="base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 скорость движения воздуха в помещениях  -   0,2—0,4 м/с, </a:t>
            </a:r>
          </a:p>
          <a:p>
            <a:pPr fontAlgn="base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на выходе из приточных отверстий вентиляционных каналов больничных палат — не более 1 м/с, а в ванных, душевых, физиотерапевтических кабинетах — 0,7 м/с. </a:t>
            </a:r>
          </a:p>
          <a:p>
            <a:pPr fontAlgn="base">
              <a:buNone/>
            </a:pPr>
            <a:endParaRPr lang="ru-RU" sz="2800" dirty="0" smtClean="0"/>
          </a:p>
          <a:p>
            <a:pPr fontAlgn="base">
              <a:buNone/>
            </a:pPr>
            <a:r>
              <a:rPr lang="ru-RU" sz="2800" dirty="0" smtClean="0"/>
              <a:t>     </a:t>
            </a:r>
          </a:p>
          <a:p>
            <a:pPr fontAlgn="base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Химический состав воздуха: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Механическая смесь газов:</a:t>
            </a:r>
          </a:p>
          <a:p>
            <a:r>
              <a:rPr lang="ru-RU" dirty="0" smtClean="0"/>
              <a:t>кислорода (20,93 %),</a:t>
            </a:r>
          </a:p>
          <a:p>
            <a:r>
              <a:rPr lang="ru-RU" dirty="0" smtClean="0"/>
              <a:t> азота (78,1 </a:t>
            </a:r>
            <a:r>
              <a:rPr lang="ru-RU" i="1" dirty="0" smtClean="0"/>
              <a:t>%), </a:t>
            </a:r>
          </a:p>
          <a:p>
            <a:r>
              <a:rPr lang="ru-RU" dirty="0" smtClean="0"/>
              <a:t>углекислого газа</a:t>
            </a:r>
            <a:r>
              <a:rPr lang="ru-RU" i="1" dirty="0" smtClean="0"/>
              <a:t> (0,03-0,04 %) </a:t>
            </a:r>
          </a:p>
          <a:p>
            <a:r>
              <a:rPr lang="ru-RU" dirty="0" smtClean="0"/>
              <a:t>19 инертных газов (около 1 %) –неон, аргон, гелий, радон, криптон, водород, ксенон, озон   и др.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                     Кислород (О2).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Снижение количества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кислорода во вдыхаемом воздухе до 16 и даже 15 % (при нормальном давлении) переносится организмом безболезненно.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Компенсация организмом кислородной недостаточности происходит за счет: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 усиления легочной вентиляции;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 усиления циркуляции крови;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 увеличения количества циркулирующей крови;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увеличения количества форменных элементов крови, (увеличение числа эритроцитов и гемоглобина в крови).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Длительное  вдыхание чистого  кислорода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высушивание  слизистых оболочек  дыхательных путей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Вдыхание чистого кислорода под повышенным  давлением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(3-4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и более)   приводит к патологии ЦНС – судороги (кислородная интоксикация)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        Углекислый газ (СО2).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Санитарный показатель чистоты воздуха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жилых и общественных помещениях.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Предельно допустимая величина -  концентрация углекислоты в воздухе  не превышает  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0,1%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Концентрация СО2  в  воздухе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выше  3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 - 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опасно для здоровья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Концентрация СО2 в  воздухе  -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10 %  -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-  опасно для жизни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(потеря сознания наступает через несколько минут).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Концентрации СО2 в  воздухе  -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20 %  -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- происходит паралич дыхательного центра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в  течение нескольких секунд.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                                Азот (</a:t>
            </a:r>
            <a:r>
              <a:rPr lang="en-US" sz="3200" dirty="0" smtClean="0"/>
              <a:t>N2).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2718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Индифферентный газ при  нормальном давлении.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вдыхании воздуха под повышенным давлением (10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азот начинает оказывать наркотическое действие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 поведении водолазов отмечается беспричинная веселость, нарушение координации движений, излишняя болтливость и другие проявления наступившей эйфории).</a:t>
            </a:r>
          </a:p>
          <a:p>
            <a:pPr>
              <a:buNone/>
            </a:pPr>
            <a:r>
              <a:rPr lang="ru-RU" sz="2400" dirty="0" smtClean="0"/>
              <a:t>Увеличивается растворение атмосферного азота, который хорошо растворяется в жирах, нервной ткани и подкожной клетчатке, откуда  при декомпрессии  медленно выходит. </a:t>
            </a:r>
          </a:p>
          <a:p>
            <a:pPr>
              <a:buNone/>
            </a:pPr>
            <a:r>
              <a:rPr lang="ru-RU" sz="2400" dirty="0" smtClean="0"/>
              <a:t>При быстром подъеме водолаза с глубины азот закипает и закупоривает мелкие сосуда мозга, от чего наступает смерть водолаза, что требует медленного извлечения его с глубин. </a:t>
            </a:r>
          </a:p>
          <a:p>
            <a:pPr>
              <a:buNone/>
            </a:pPr>
            <a:r>
              <a:rPr lang="ru-RU" sz="2400" dirty="0" smtClean="0"/>
              <a:t>Но даже при обычных режимах работы  водолазам не удается избежать эмболии азотом сосудов – у них  болят суставы и часты кровоизлияния.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  <p:extLst>
      <p:ext uri="{BB962C8B-B14F-4D97-AF65-F5344CB8AC3E}">
        <p14:creationId xmlns:p14="http://schemas.microsoft.com/office/powerpoint/2010/main" val="214935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       Воздушная среда подразделяется: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2718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solidFill>
                  <a:srgbClr val="FF0000"/>
                </a:solidFill>
              </a:rPr>
              <a:t>Свободную атмосферу (атмосферный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воздух);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Физические свойства атмосферного воздуха (</a:t>
            </a:r>
            <a:r>
              <a:rPr lang="ru-RU" sz="2400" b="1" dirty="0" smtClean="0"/>
              <a:t>температура, влажность, подвижность, атмосферное давление, электрическое состояние</a:t>
            </a:r>
            <a:r>
              <a:rPr lang="ru-RU" sz="2400" dirty="0" smtClean="0"/>
              <a:t>) нестабильны и связаны с климатическими особенностями.</a:t>
            </a:r>
          </a:p>
          <a:p>
            <a:pPr>
              <a:buNone/>
            </a:pPr>
            <a:r>
              <a:rPr lang="ru-RU" sz="2400" dirty="0" smtClean="0"/>
              <a:t>Количество </a:t>
            </a:r>
            <a:r>
              <a:rPr lang="ru-RU" sz="2400" b="1" dirty="0" smtClean="0"/>
              <a:t>газообразных и твердых примесей  (</a:t>
            </a:r>
            <a:r>
              <a:rPr lang="ru-RU" sz="2400" dirty="0" smtClean="0"/>
              <a:t>пыль, сажа) зависит от характера выбросов в атмосферу, процессов самоочищения. </a:t>
            </a:r>
          </a:p>
          <a:p>
            <a:pPr>
              <a:buNone/>
            </a:pPr>
            <a:r>
              <a:rPr lang="ru-RU" sz="2000" dirty="0" smtClean="0"/>
              <a:t>На концентрацию вредных веществ в атмосфере влияют:</a:t>
            </a:r>
          </a:p>
          <a:p>
            <a:pPr>
              <a:buNone/>
            </a:pPr>
            <a:r>
              <a:rPr lang="ru-RU" sz="2000" dirty="0" smtClean="0"/>
              <a:t>    скорость и направление господствующих ветров,</a:t>
            </a:r>
          </a:p>
          <a:p>
            <a:pPr>
              <a:buNone/>
            </a:pPr>
            <a:r>
              <a:rPr lang="ru-RU" sz="2000" dirty="0" smtClean="0"/>
              <a:t>    температура, </a:t>
            </a:r>
          </a:p>
          <a:p>
            <a:pPr>
              <a:buNone/>
            </a:pPr>
            <a:r>
              <a:rPr lang="ru-RU" sz="2000" dirty="0" smtClean="0"/>
              <a:t>    влажность воздуха, </a:t>
            </a:r>
          </a:p>
          <a:p>
            <a:pPr>
              <a:buNone/>
            </a:pPr>
            <a:r>
              <a:rPr lang="ru-RU" sz="2000" dirty="0" smtClean="0"/>
              <a:t>    осадки, </a:t>
            </a:r>
          </a:p>
          <a:p>
            <a:pPr>
              <a:buNone/>
            </a:pPr>
            <a:r>
              <a:rPr lang="ru-RU" sz="2000" dirty="0" smtClean="0"/>
              <a:t>    солнечная радиация, </a:t>
            </a:r>
          </a:p>
          <a:p>
            <a:pPr>
              <a:buNone/>
            </a:pPr>
            <a:r>
              <a:rPr lang="ru-RU" sz="2000" dirty="0" smtClean="0"/>
              <a:t>    количество, качество и высота выбросов в атмосферу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solidFill>
                  <a:srgbClr val="FF0000"/>
                </a:solidFill>
              </a:rPr>
              <a:t> Атмосферу помещения (промышленные,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жилые и общественные здания).</a:t>
            </a:r>
          </a:p>
          <a:p>
            <a:pPr>
              <a:buNone/>
            </a:pPr>
            <a:r>
              <a:rPr lang="ru-RU" dirty="0" smtClean="0"/>
              <a:t>В жилых и общественных зданиях физические свойства воздуха более стабильны, так как микроклимат  поддерживается за счет вентиляции и отопления. </a:t>
            </a:r>
          </a:p>
          <a:p>
            <a:pPr>
              <a:buNone/>
            </a:pPr>
            <a:r>
              <a:rPr lang="ru-RU" dirty="0" smtClean="0"/>
              <a:t>Газообразные примеси связаны с выделением в воздух продуктов жизнедеятельности людей и токсичных веществ из материалов и предметов обихода, выполненных из полимерных материалов, а также за счет продуктов горения бытового газа.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ФИЗИЧЕСКИЕ СВОЙСТВА ВОЗДУХА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352928" cy="5199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1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Атмосферное давление.   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 – 760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мм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ст.</a:t>
            </a:r>
            <a:endParaRPr lang="ru-RU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поверхность тела человека, имеющего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площадь 1,6-1,8 м2 воздух, оказывает давление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~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16-18 тонн.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изменении атмосферного давления на несколько мм.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столба общее давление на поверхность тела изменяется на десятки килограммов. </a:t>
            </a:r>
          </a:p>
          <a:p>
            <a:r>
              <a:rPr lang="ru-RU" sz="2400" dirty="0" smtClean="0"/>
              <a:t>Изменения  атмосферного  давления   ощущают  люди, страдающие </a:t>
            </a:r>
            <a:r>
              <a:rPr lang="ru-RU" sz="2400" dirty="0" smtClean="0">
                <a:solidFill>
                  <a:srgbClr val="FF0000"/>
                </a:solidFill>
              </a:rPr>
              <a:t>хроническими заболеваниями костно-мышечного аппарата, </a:t>
            </a:r>
            <a:r>
              <a:rPr lang="ru-RU" sz="2400" dirty="0" err="1" smtClean="0">
                <a:solidFill>
                  <a:srgbClr val="FF0000"/>
                </a:solidFill>
              </a:rPr>
              <a:t>сердечно-сосудистой</a:t>
            </a:r>
            <a:r>
              <a:rPr lang="ru-RU" sz="2400" dirty="0" smtClean="0">
                <a:solidFill>
                  <a:srgbClr val="FF0000"/>
                </a:solidFill>
              </a:rPr>
              <a:t> системы.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Изменением барометрического давления также наблюдается: при подъеме на высоту, при водолазных, кессонных работах.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             Влияние пониженного давления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41588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Кислородная недостаточность.</a:t>
            </a:r>
          </a:p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увеличением высоты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(подъем в горы, полет на самолете) атмосферное давление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снижается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(на 1 мм.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ст. на каждые 10 м высоты).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Процентное содержание кислорода в атмосферном воздухе  с поднятием на высоту не меняется, но в связи со снижением общего давления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снижается  парциальное давление кислорода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 нем (доля давления, которая обеспечивается за счет кислорода в общем давлении).</a:t>
            </a:r>
          </a:p>
          <a:p>
            <a:pPr>
              <a:buNone/>
            </a:pPr>
            <a:r>
              <a:rPr lang="ru-RU" sz="2000" dirty="0" smtClean="0"/>
              <a:t>Высотные зоны (по степени влияния на организм):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1. Индифферентная зона - до 2 км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2. Зона полной компенсации - 2-4 км (появляются признаки высотной бол.)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3. Зона неполной компенсации - 4-6 км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4. Критическая зона - 6-8 км  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атм.давл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2 раза ниже, чем на уровне моря)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5. Смертельная зона - выше 8 км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Переход (диффузия) кислорода из альвеолярного воздуха в венозную кровь происходит за счет разницы парциального давления кислорода в венозной крови и в альвеолярном воздухе – </a:t>
            </a:r>
            <a:r>
              <a:rPr lang="ru-RU" sz="2800" dirty="0" smtClean="0">
                <a:solidFill>
                  <a:srgbClr val="0070C0"/>
                </a:solidFill>
              </a:rPr>
              <a:t>диффузное давление.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При малом диффузном </a:t>
            </a:r>
            <a:r>
              <a:rPr lang="ru-RU" sz="2800" dirty="0" smtClean="0"/>
              <a:t>давлении </a:t>
            </a:r>
            <a:r>
              <a:rPr lang="ru-RU" sz="2800" dirty="0" err="1" smtClean="0"/>
              <a:t>артериализация</a:t>
            </a:r>
            <a:r>
              <a:rPr lang="ru-RU" sz="2800" dirty="0" smtClean="0"/>
              <a:t> крови в легких затрудняется, наступает </a:t>
            </a:r>
            <a:r>
              <a:rPr lang="ru-RU" sz="2800" dirty="0" smtClean="0">
                <a:solidFill>
                  <a:srgbClr val="FF0000"/>
                </a:solidFill>
              </a:rPr>
              <a:t>гипоксемия</a:t>
            </a:r>
            <a:r>
              <a:rPr lang="ru-RU" sz="2800" dirty="0" smtClean="0"/>
              <a:t> -  основной фактор развития </a:t>
            </a:r>
            <a:r>
              <a:rPr lang="ru-RU" sz="2800" dirty="0" smtClean="0">
                <a:solidFill>
                  <a:srgbClr val="FF0000"/>
                </a:solidFill>
              </a:rPr>
              <a:t>высотной и горной болезней.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Симптоматика как при общей кислородной недостаточности: одышка, сердцебиение,</a:t>
            </a:r>
          </a:p>
          <a:p>
            <a:pPr>
              <a:buNone/>
            </a:pPr>
            <a:r>
              <a:rPr lang="ru-RU" dirty="0" smtClean="0"/>
              <a:t>    побледнение кожных покровов и </a:t>
            </a:r>
            <a:r>
              <a:rPr lang="ru-RU" dirty="0" err="1" smtClean="0"/>
              <a:t>акроцианоз</a:t>
            </a:r>
            <a:r>
              <a:rPr lang="ru-RU" dirty="0" smtClean="0"/>
              <a:t>, головокружение, слабость, быстрая утомляемость, сонливость, тошнота, рвота, потеря сознания.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Декомпрессионные расстройства</a:t>
            </a:r>
          </a:p>
          <a:p>
            <a:pPr>
              <a:buNone/>
            </a:pPr>
            <a:r>
              <a:rPr lang="ru-RU" sz="2800" dirty="0" smtClean="0"/>
              <a:t> Расширение газов, находящихся в естественных полостях организма (придаточные пазухи носа, среднее ухо, плохо запломбированные зубы, газы в кишечнике и т.д.)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Снижение давления до 47 мм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ст. и ниже (на высоте 19 км) приводит к тому, что жидкости в организме закипают при температуре тела, так как давление становится ниже давления водяных паров при этой температуре (подкожная эмфизема).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            Влияние повышенного давления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199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Переход к повышенному давлению здоровые люди</a:t>
            </a:r>
          </a:p>
          <a:p>
            <a:pPr>
              <a:buNone/>
            </a:pPr>
            <a:r>
              <a:rPr lang="ru-RU" dirty="0" smtClean="0"/>
              <a:t>переносят безболезненно.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этом происходит уравновешивание давления во всех внутренних полостях организма с наружным давлением, а также растворение азота в жидкостях и тканях организма в соответствии с парциальным давлением его во вдыхаемом воздухе.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1  атмосферу  давления  в организме растворяется дополнительно примерно по 1  литру азота.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789</TotalTime>
  <Words>1908</Words>
  <Application>Microsoft Office PowerPoint</Application>
  <PresentationFormat>Экран (4:3)</PresentationFormat>
  <Paragraphs>170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 Физические и химические свойства атмосферного. </vt:lpstr>
      <vt:lpstr>Гигиена  воздушной среды  </vt:lpstr>
      <vt:lpstr>       Воздушная среда подразделяется:</vt:lpstr>
      <vt:lpstr>Презентация PowerPoint</vt:lpstr>
      <vt:lpstr>ФИЗИЧЕСКИЕ СВОЙСТВА ВОЗДУХА</vt:lpstr>
      <vt:lpstr>             Влияние пониженного давления</vt:lpstr>
      <vt:lpstr>Презентация PowerPoint</vt:lpstr>
      <vt:lpstr>Презентация PowerPoint</vt:lpstr>
      <vt:lpstr>            Влияние повышенного давления</vt:lpstr>
      <vt:lpstr>Презентация PowerPoint</vt:lpstr>
      <vt:lpstr>График работы в кессоне при давлении, равном трем добавочным атмосферам (3 АТМ),</vt:lpstr>
      <vt:lpstr>ФИЗИЧЕСКИЕ СВОЙСТВА ВОЗДУХА</vt:lpstr>
      <vt:lpstr>Презентация PowerPoint</vt:lpstr>
      <vt:lpstr>ФИЗИЧЕСКИЕ СВОЙСТВА ВОЗДУХА</vt:lpstr>
      <vt:lpstr>Влажность – содержание (в граммах) водяных паров в 1м3 воздуха</vt:lpstr>
      <vt:lpstr>Относительная влажность- отношение абсолютной влажности к максимальной и выраженное в процентах.</vt:lpstr>
      <vt:lpstr>ФИЗИЧЕСКИЕ СВОЙСТВА ВОЗДУХА</vt:lpstr>
      <vt:lpstr>Презентация PowerPoint</vt:lpstr>
      <vt:lpstr>Высокая температура воздуха (выше 35°С) вызывает:</vt:lpstr>
      <vt:lpstr>Воздействие  низких   температур  вызывает:</vt:lpstr>
      <vt:lpstr>Презентация PowerPoint</vt:lpstr>
      <vt:lpstr>  При гигиенической оценке влияния физических факторов воздушной среды на организм человека учитывается :   - атмосферное давление,    - температуру воздуха,    - влажность и скорость движения.  Нормативные документы</vt:lpstr>
      <vt:lpstr>Презентация PowerPoint</vt:lpstr>
      <vt:lpstr>Химический состав воздуха:</vt:lpstr>
      <vt:lpstr>                               Кислород (О2).</vt:lpstr>
      <vt:lpstr>                  Углекислый газ (СО2).</vt:lpstr>
      <vt:lpstr>                                Азот (N2).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2.1 Гигиеническое и экологическое значение атмосферного воздуха, воды и почвы.</dc:title>
  <dc:creator>Наташа</dc:creator>
  <cp:lastModifiedBy>lasertagnvrsk@gmail.com</cp:lastModifiedBy>
  <cp:revision>89</cp:revision>
  <dcterms:created xsi:type="dcterms:W3CDTF">2014-10-28T13:45:39Z</dcterms:created>
  <dcterms:modified xsi:type="dcterms:W3CDTF">2024-01-29T11:30:50Z</dcterms:modified>
</cp:coreProperties>
</file>