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85" r:id="rId3"/>
    <p:sldId id="322" r:id="rId4"/>
    <p:sldId id="321" r:id="rId5"/>
    <p:sldId id="286" r:id="rId6"/>
    <p:sldId id="287" r:id="rId7"/>
    <p:sldId id="288" r:id="rId8"/>
    <p:sldId id="320" r:id="rId9"/>
    <p:sldId id="289" r:id="rId10"/>
    <p:sldId id="290" r:id="rId11"/>
    <p:sldId id="291" r:id="rId12"/>
    <p:sldId id="293" r:id="rId13"/>
    <p:sldId id="294" r:id="rId14"/>
    <p:sldId id="295" r:id="rId15"/>
    <p:sldId id="296" r:id="rId16"/>
    <p:sldId id="297" r:id="rId17"/>
    <p:sldId id="303" r:id="rId18"/>
    <p:sldId id="314" r:id="rId19"/>
    <p:sldId id="298" r:id="rId20"/>
    <p:sldId id="315" r:id="rId21"/>
    <p:sldId id="299" r:id="rId22"/>
    <p:sldId id="300" r:id="rId23"/>
    <p:sldId id="307" r:id="rId24"/>
    <p:sldId id="304" r:id="rId25"/>
    <p:sldId id="301" r:id="rId26"/>
    <p:sldId id="302" r:id="rId27"/>
    <p:sldId id="312" r:id="rId28"/>
    <p:sldId id="313" r:id="rId29"/>
    <p:sldId id="308" r:id="rId30"/>
    <p:sldId id="309" r:id="rId31"/>
    <p:sldId id="311" r:id="rId32"/>
    <p:sldId id="306" r:id="rId33"/>
    <p:sldId id="318" r:id="rId34"/>
    <p:sldId id="305" r:id="rId35"/>
    <p:sldId id="319" r:id="rId36"/>
    <p:sldId id="310" r:id="rId37"/>
    <p:sldId id="316" r:id="rId38"/>
    <p:sldId id="317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37A45A-C406-4202-976C-5F830E23A196}" type="doc">
      <dgm:prSet loTypeId="urn:microsoft.com/office/officeart/2005/8/layout/process4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6956588-61C0-4BBE-86D4-B3B9048EBFEC}">
      <dgm:prSet phldrT="[Текст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dirty="0" smtClean="0"/>
            <a:t>ХИРУРГИЧЕСКАЯ ПОМОЩЬ</a:t>
          </a:r>
          <a:endParaRPr lang="ru-RU" sz="3200" dirty="0"/>
        </a:p>
      </dgm:t>
    </dgm:pt>
    <dgm:pt modelId="{9ABBF71D-38A0-4881-AA7E-302D4C8D4D13}" type="parTrans" cxnId="{8F89015C-A7BD-4CC5-8D07-90827D6B180F}">
      <dgm:prSet/>
      <dgm:spPr/>
      <dgm:t>
        <a:bodyPr/>
        <a:lstStyle/>
        <a:p>
          <a:endParaRPr lang="ru-RU"/>
        </a:p>
      </dgm:t>
    </dgm:pt>
    <dgm:pt modelId="{7B7950DF-8571-4EA6-BF58-950987EE9984}" type="sibTrans" cxnId="{8F89015C-A7BD-4CC5-8D07-90827D6B180F}">
      <dgm:prSet/>
      <dgm:spPr/>
      <dgm:t>
        <a:bodyPr/>
        <a:lstStyle/>
        <a:p>
          <a:endParaRPr lang="ru-RU"/>
        </a:p>
      </dgm:t>
    </dgm:pt>
    <dgm:pt modelId="{D572FAD5-6DB3-4577-88AD-CF881AC1D871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/>
            <a:t>Стационарная</a:t>
          </a:r>
          <a:endParaRPr lang="ru-RU" sz="2400" b="1" dirty="0"/>
        </a:p>
      </dgm:t>
    </dgm:pt>
    <dgm:pt modelId="{03BEE421-F8F4-4A6F-9B1B-2E4450C07AD8}" type="parTrans" cxnId="{528D94DF-E624-49DB-B6E2-85169B29AF29}">
      <dgm:prSet/>
      <dgm:spPr/>
      <dgm:t>
        <a:bodyPr/>
        <a:lstStyle/>
        <a:p>
          <a:endParaRPr lang="ru-RU"/>
        </a:p>
      </dgm:t>
    </dgm:pt>
    <dgm:pt modelId="{8A1C19A2-65ED-4846-A484-DDE28921CB5A}" type="sibTrans" cxnId="{528D94DF-E624-49DB-B6E2-85169B29AF29}">
      <dgm:prSet/>
      <dgm:spPr/>
      <dgm:t>
        <a:bodyPr/>
        <a:lstStyle/>
        <a:p>
          <a:endParaRPr lang="ru-RU"/>
        </a:p>
      </dgm:t>
    </dgm:pt>
    <dgm:pt modelId="{BF8A2CA0-DE65-4A1D-8C59-4BE6DDED453A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/>
            <a:t>Производственная</a:t>
          </a:r>
          <a:endParaRPr lang="ru-RU" sz="1800" b="1" dirty="0"/>
        </a:p>
      </dgm:t>
    </dgm:pt>
    <dgm:pt modelId="{E12BD79A-8744-4654-91C6-E1C080C89F2F}" type="parTrans" cxnId="{2087A916-00B5-4E7D-A4FC-363FAB94366B}">
      <dgm:prSet/>
      <dgm:spPr/>
      <dgm:t>
        <a:bodyPr/>
        <a:lstStyle/>
        <a:p>
          <a:endParaRPr lang="ru-RU"/>
        </a:p>
      </dgm:t>
    </dgm:pt>
    <dgm:pt modelId="{5BD7C5DC-C7CB-43FF-86D6-FF8DCBC58781}" type="sibTrans" cxnId="{2087A916-00B5-4E7D-A4FC-363FAB94366B}">
      <dgm:prSet/>
      <dgm:spPr/>
      <dgm:t>
        <a:bodyPr/>
        <a:lstStyle/>
        <a:p>
          <a:endParaRPr lang="ru-RU"/>
        </a:p>
      </dgm:t>
    </dgm:pt>
    <dgm:pt modelId="{329F7B08-078C-4A16-95F2-C74C7DFC9ABF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/>
            <a:t>Амбулаторная</a:t>
          </a:r>
          <a:endParaRPr lang="ru-RU" sz="2000" b="1" dirty="0"/>
        </a:p>
      </dgm:t>
    </dgm:pt>
    <dgm:pt modelId="{3712014F-76E2-4117-A00B-D1851FDBBBC7}" type="parTrans" cxnId="{40C7A231-C6B8-4A39-BB4F-3663CCBD8BE9}">
      <dgm:prSet/>
      <dgm:spPr/>
      <dgm:t>
        <a:bodyPr/>
        <a:lstStyle/>
        <a:p>
          <a:endParaRPr lang="ru-RU"/>
        </a:p>
      </dgm:t>
    </dgm:pt>
    <dgm:pt modelId="{E5FBE403-1313-4DE0-A6D0-5CF9E5481B08}" type="sibTrans" cxnId="{40C7A231-C6B8-4A39-BB4F-3663CCBD8BE9}">
      <dgm:prSet/>
      <dgm:spPr/>
      <dgm:t>
        <a:bodyPr/>
        <a:lstStyle/>
        <a:p>
          <a:endParaRPr lang="ru-RU"/>
        </a:p>
      </dgm:t>
    </dgm:pt>
    <dgm:pt modelId="{693657B7-7CF6-4DB5-BECE-172EE52452E4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b="1" dirty="0" smtClean="0"/>
            <a:t>МСЧ</a:t>
          </a:r>
          <a:endParaRPr lang="ru-RU" sz="2000" b="1" dirty="0"/>
        </a:p>
      </dgm:t>
    </dgm:pt>
    <dgm:pt modelId="{6B252C9B-C026-43B1-981C-82846E4127D9}" type="parTrans" cxnId="{40F11392-41DC-46AA-883F-44CC54E9DE20}">
      <dgm:prSet/>
      <dgm:spPr/>
      <dgm:t>
        <a:bodyPr/>
        <a:lstStyle/>
        <a:p>
          <a:endParaRPr lang="ru-RU"/>
        </a:p>
      </dgm:t>
    </dgm:pt>
    <dgm:pt modelId="{D88D8629-6C7C-4BA9-85B8-9785B3475196}" type="sibTrans" cxnId="{40F11392-41DC-46AA-883F-44CC54E9DE20}">
      <dgm:prSet/>
      <dgm:spPr/>
      <dgm:t>
        <a:bodyPr/>
        <a:lstStyle/>
        <a:p>
          <a:endParaRPr lang="ru-RU"/>
        </a:p>
      </dgm:t>
    </dgm:pt>
    <dgm:pt modelId="{C9E324CB-6C2A-4822-9844-2FFFA4439995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ru-RU" sz="2400" b="1" dirty="0" smtClean="0"/>
            <a:t>1) МНОГО-ПРОФИЛЬНЫЙ</a:t>
          </a:r>
          <a:r>
            <a:rPr lang="ru-RU" sz="2400" dirty="0" smtClean="0"/>
            <a:t> стационар – хирургическое отделение                                </a:t>
          </a:r>
          <a:r>
            <a:rPr lang="ru-RU" sz="2400" b="1" dirty="0" smtClean="0"/>
            <a:t>2) МОНО-ПРОФИЛЬНЫЙ</a:t>
          </a:r>
          <a:r>
            <a:rPr lang="ru-RU" sz="2400" dirty="0" smtClean="0"/>
            <a:t> СТАЦИОНАР – больница, НИИ (кардиохирургия, онкология и др.)</a:t>
          </a:r>
          <a:endParaRPr lang="ru-RU" sz="2400" dirty="0"/>
        </a:p>
      </dgm:t>
    </dgm:pt>
    <dgm:pt modelId="{70384154-87B4-46DB-BED0-C06D4B0B990C}" type="parTrans" cxnId="{6B6BE611-82AA-48DD-BB43-39DDF1A013B7}">
      <dgm:prSet/>
      <dgm:spPr/>
      <dgm:t>
        <a:bodyPr/>
        <a:lstStyle/>
        <a:p>
          <a:endParaRPr lang="ru-RU"/>
        </a:p>
      </dgm:t>
    </dgm:pt>
    <dgm:pt modelId="{8D55F45A-27DD-4C3F-90EF-CE74CFC8EC86}" type="sibTrans" cxnId="{6B6BE611-82AA-48DD-BB43-39DDF1A013B7}">
      <dgm:prSet/>
      <dgm:spPr/>
      <dgm:t>
        <a:bodyPr/>
        <a:lstStyle/>
        <a:p>
          <a:endParaRPr lang="ru-RU"/>
        </a:p>
      </dgm:t>
    </dgm:pt>
    <dgm:pt modelId="{33D8AF08-5604-429A-883A-410D5B8EA132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ru-RU" sz="2000" b="1" dirty="0" smtClean="0"/>
            <a:t>ПОЛИКЛИНИКА</a:t>
          </a:r>
          <a:r>
            <a:rPr lang="ru-RU" sz="2400" b="1" dirty="0" smtClean="0"/>
            <a:t> </a:t>
          </a:r>
        </a:p>
        <a:p>
          <a:pPr>
            <a:lnSpc>
              <a:spcPct val="100000"/>
            </a:lnSpc>
          </a:pPr>
          <a:r>
            <a:rPr lang="ru-RU" sz="2400" b="1" dirty="0" smtClean="0"/>
            <a:t> </a:t>
          </a:r>
        </a:p>
        <a:p>
          <a:pPr>
            <a:lnSpc>
              <a:spcPct val="100000"/>
            </a:lnSpc>
          </a:pPr>
          <a:r>
            <a:rPr lang="ru-RU" sz="2000" b="0" i="0" dirty="0" smtClean="0"/>
            <a:t>1.Хирургическое отделение</a:t>
          </a:r>
        </a:p>
        <a:p>
          <a:pPr>
            <a:lnSpc>
              <a:spcPct val="100000"/>
            </a:lnSpc>
          </a:pPr>
          <a:r>
            <a:rPr lang="ru-RU" sz="2400" b="0" dirty="0" smtClean="0"/>
            <a:t>                                                                      </a:t>
          </a:r>
          <a:r>
            <a:rPr lang="ru-RU" sz="2000" b="0" dirty="0" smtClean="0"/>
            <a:t>2. </a:t>
          </a:r>
          <a:r>
            <a:rPr lang="ru-RU" sz="2000" b="0" dirty="0" err="1" smtClean="0"/>
            <a:t>травмпункт</a:t>
          </a:r>
          <a:endParaRPr lang="ru-RU" sz="2400" b="0" dirty="0"/>
        </a:p>
      </dgm:t>
    </dgm:pt>
    <dgm:pt modelId="{F121A9FC-1624-4FC6-8BF5-94DB340B9983}" type="parTrans" cxnId="{04CF4B9D-B7E3-4C12-B15F-3B8A499A7A0C}">
      <dgm:prSet/>
      <dgm:spPr/>
      <dgm:t>
        <a:bodyPr/>
        <a:lstStyle/>
        <a:p>
          <a:endParaRPr lang="ru-RU"/>
        </a:p>
      </dgm:t>
    </dgm:pt>
    <dgm:pt modelId="{2DFC53F5-95FA-43F1-8FDC-892917ADE212}" type="sibTrans" cxnId="{04CF4B9D-B7E3-4C12-B15F-3B8A499A7A0C}">
      <dgm:prSet/>
      <dgm:spPr/>
      <dgm:t>
        <a:bodyPr/>
        <a:lstStyle/>
        <a:p>
          <a:endParaRPr lang="ru-RU"/>
        </a:p>
      </dgm:t>
    </dgm:pt>
    <dgm:pt modelId="{E4C9BB27-4B4C-451C-8471-6ED0B6B7EAE7}">
      <dgm:prSet/>
      <dgm:spPr/>
      <dgm:t>
        <a:bodyPr/>
        <a:lstStyle/>
        <a:p>
          <a:endParaRPr lang="ru-RU" dirty="0"/>
        </a:p>
      </dgm:t>
    </dgm:pt>
    <dgm:pt modelId="{FBA69293-11A8-498E-A124-602308C1EF8C}" type="sibTrans" cxnId="{4E493BDA-1787-48FE-9DD0-FCF627DE93DA}">
      <dgm:prSet/>
      <dgm:spPr/>
      <dgm:t>
        <a:bodyPr/>
        <a:lstStyle/>
        <a:p>
          <a:endParaRPr lang="ru-RU"/>
        </a:p>
      </dgm:t>
    </dgm:pt>
    <dgm:pt modelId="{9F9F492D-5845-4A49-B52A-DCDF498DD4DF}" type="parTrans" cxnId="{4E493BDA-1787-48FE-9DD0-FCF627DE93DA}">
      <dgm:prSet/>
      <dgm:spPr/>
      <dgm:t>
        <a:bodyPr/>
        <a:lstStyle/>
        <a:p>
          <a:endParaRPr lang="ru-RU"/>
        </a:p>
      </dgm:t>
    </dgm:pt>
    <dgm:pt modelId="{6273A8DB-AABA-4236-BDF3-A2053A59C74A}" type="pres">
      <dgm:prSet presAssocID="{0237A45A-C406-4202-976C-5F830E23A19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4BDA0A-53BA-4912-9F3E-22727C4F2F2E}" type="pres">
      <dgm:prSet presAssocID="{E4C9BB27-4B4C-451C-8471-6ED0B6B7EAE7}" presName="boxAndChildren" presStyleCnt="0"/>
      <dgm:spPr/>
    </dgm:pt>
    <dgm:pt modelId="{58AAAB9D-92C2-49CC-B194-822DA327A786}" type="pres">
      <dgm:prSet presAssocID="{E4C9BB27-4B4C-451C-8471-6ED0B6B7EAE7}" presName="parentTextBox" presStyleLbl="node1" presStyleIdx="0" presStyleCnt="2"/>
      <dgm:spPr/>
      <dgm:t>
        <a:bodyPr/>
        <a:lstStyle/>
        <a:p>
          <a:endParaRPr lang="ru-RU"/>
        </a:p>
      </dgm:t>
    </dgm:pt>
    <dgm:pt modelId="{DA9A8D05-9AF1-4864-8F20-21BA73873C92}" type="pres">
      <dgm:prSet presAssocID="{E4C9BB27-4B4C-451C-8471-6ED0B6B7EAE7}" presName="entireBox" presStyleLbl="node1" presStyleIdx="0" presStyleCnt="2" custScaleY="9757"/>
      <dgm:spPr/>
      <dgm:t>
        <a:bodyPr/>
        <a:lstStyle/>
        <a:p>
          <a:endParaRPr lang="ru-RU"/>
        </a:p>
      </dgm:t>
    </dgm:pt>
    <dgm:pt modelId="{9E7D82A7-4807-4D83-9731-E69ADA27364F}" type="pres">
      <dgm:prSet presAssocID="{E4C9BB27-4B4C-451C-8471-6ED0B6B7EAE7}" presName="descendantBox" presStyleCnt="0"/>
      <dgm:spPr/>
    </dgm:pt>
    <dgm:pt modelId="{97892841-D2EA-42DC-A63D-38105C65602A}" type="pres">
      <dgm:prSet presAssocID="{33D8AF08-5604-429A-883A-410D5B8EA132}" presName="childTextBox" presStyleLbl="fgAccFollowNode1" presStyleIdx="0" presStyleCnt="6" custScaleX="35184" custScaleY="867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28CC26-8935-471B-B730-F14E87B270D8}" type="pres">
      <dgm:prSet presAssocID="{C9E324CB-6C2A-4822-9844-2FFFA4439995}" presName="childTextBox" presStyleLbl="fgAccFollowNode1" presStyleIdx="1" presStyleCnt="6" custScaleX="50348" custScaleY="863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04FBDE-D480-4778-BEB4-B6FBCE3D8100}" type="pres">
      <dgm:prSet presAssocID="{693657B7-7CF6-4DB5-BECE-172EE52452E4}" presName="childTextBox" presStyleLbl="fgAccFollowNode1" presStyleIdx="2" presStyleCnt="6" custScaleX="26003" custScaleY="8637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C1808-DD19-4B74-8788-E33CB1578483}" type="pres">
      <dgm:prSet presAssocID="{7B7950DF-8571-4EA6-BF58-950987EE9984}" presName="sp" presStyleCnt="0"/>
      <dgm:spPr/>
    </dgm:pt>
    <dgm:pt modelId="{1D7D03B4-9174-49AD-8D1A-CA561CE24AF7}" type="pres">
      <dgm:prSet presAssocID="{B6956588-61C0-4BBE-86D4-B3B9048EBFEC}" presName="arrowAndChildren" presStyleCnt="0"/>
      <dgm:spPr/>
    </dgm:pt>
    <dgm:pt modelId="{A58DF872-E9F6-4167-AB1B-518C1178F0D9}" type="pres">
      <dgm:prSet presAssocID="{B6956588-61C0-4BBE-86D4-B3B9048EBFEC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C3ED2178-7843-476E-A3ED-78A986EBEC5C}" type="pres">
      <dgm:prSet presAssocID="{B6956588-61C0-4BBE-86D4-B3B9048EBFEC}" presName="arrow" presStyleLbl="node1" presStyleIdx="1" presStyleCnt="2"/>
      <dgm:spPr/>
      <dgm:t>
        <a:bodyPr/>
        <a:lstStyle/>
        <a:p>
          <a:endParaRPr lang="ru-RU"/>
        </a:p>
      </dgm:t>
    </dgm:pt>
    <dgm:pt modelId="{12B94574-747C-483E-9670-712D72309939}" type="pres">
      <dgm:prSet presAssocID="{B6956588-61C0-4BBE-86D4-B3B9048EBFEC}" presName="descendantArrow" presStyleCnt="0"/>
      <dgm:spPr/>
    </dgm:pt>
    <dgm:pt modelId="{4571EDFC-BBD9-49C6-8D3B-4F4DC9619F23}" type="pres">
      <dgm:prSet presAssocID="{329F7B08-078C-4A16-95F2-C74C7DFC9ABF}" presName="childTextArrow" presStyleLbl="fgAccFollowNode1" presStyleIdx="3" presStyleCnt="6" custScaleX="996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462E2-0795-418A-AEEB-97F9CA55A8FB}" type="pres">
      <dgm:prSet presAssocID="{D572FAD5-6DB3-4577-88AD-CF881AC1D871}" presName="childTextArrow" presStyleLbl="fgAccFollowNode1" presStyleIdx="4" presStyleCnt="6" custScaleX="1276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E30FA-8B1E-4FC9-816C-1090EFAB2F1C}" type="pres">
      <dgm:prSet presAssocID="{BF8A2CA0-DE65-4A1D-8C59-4BE6DDED453A}" presName="childTextArrow" presStyleLbl="fgAccFollowNode1" presStyleIdx="5" presStyleCnt="6" custScaleX="71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3FEE88-0E6E-449B-8302-7C272A5F54C4}" type="presOf" srcId="{BF8A2CA0-DE65-4A1D-8C59-4BE6DDED453A}" destId="{75FE30FA-8B1E-4FC9-816C-1090EFAB2F1C}" srcOrd="0" destOrd="0" presId="urn:microsoft.com/office/officeart/2005/8/layout/process4"/>
    <dgm:cxn modelId="{8F89015C-A7BD-4CC5-8D07-90827D6B180F}" srcId="{0237A45A-C406-4202-976C-5F830E23A196}" destId="{B6956588-61C0-4BBE-86D4-B3B9048EBFEC}" srcOrd="0" destOrd="0" parTransId="{9ABBF71D-38A0-4881-AA7E-302D4C8D4D13}" sibTransId="{7B7950DF-8571-4EA6-BF58-950987EE9984}"/>
    <dgm:cxn modelId="{6B6BE611-82AA-48DD-BB43-39DDF1A013B7}" srcId="{E4C9BB27-4B4C-451C-8471-6ED0B6B7EAE7}" destId="{C9E324CB-6C2A-4822-9844-2FFFA4439995}" srcOrd="1" destOrd="0" parTransId="{70384154-87B4-46DB-BED0-C06D4B0B990C}" sibTransId="{8D55F45A-27DD-4C3F-90EF-CE74CFC8EC86}"/>
    <dgm:cxn modelId="{9052ECEE-DC91-4CAE-976C-F1D9C3EA8FE6}" type="presOf" srcId="{0237A45A-C406-4202-976C-5F830E23A196}" destId="{6273A8DB-AABA-4236-BDF3-A2053A59C74A}" srcOrd="0" destOrd="0" presId="urn:microsoft.com/office/officeart/2005/8/layout/process4"/>
    <dgm:cxn modelId="{4DCDA81B-BD52-4441-AE28-A04DC39C0781}" type="presOf" srcId="{33D8AF08-5604-429A-883A-410D5B8EA132}" destId="{97892841-D2EA-42DC-A63D-38105C65602A}" srcOrd="0" destOrd="0" presId="urn:microsoft.com/office/officeart/2005/8/layout/process4"/>
    <dgm:cxn modelId="{AF6AB959-7FB3-4CCB-BED9-8F36778875E6}" type="presOf" srcId="{693657B7-7CF6-4DB5-BECE-172EE52452E4}" destId="{B204FBDE-D480-4778-BEB4-B6FBCE3D8100}" srcOrd="0" destOrd="0" presId="urn:microsoft.com/office/officeart/2005/8/layout/process4"/>
    <dgm:cxn modelId="{68F9D57A-27FA-4DF6-95BC-196FD7F4D9E5}" type="presOf" srcId="{E4C9BB27-4B4C-451C-8471-6ED0B6B7EAE7}" destId="{58AAAB9D-92C2-49CC-B194-822DA327A786}" srcOrd="0" destOrd="0" presId="urn:microsoft.com/office/officeart/2005/8/layout/process4"/>
    <dgm:cxn modelId="{D848E49B-E273-4EC2-BF76-340FEFACEA23}" type="presOf" srcId="{B6956588-61C0-4BBE-86D4-B3B9048EBFEC}" destId="{C3ED2178-7843-476E-A3ED-78A986EBEC5C}" srcOrd="1" destOrd="0" presId="urn:microsoft.com/office/officeart/2005/8/layout/process4"/>
    <dgm:cxn modelId="{40C7A231-C6B8-4A39-BB4F-3663CCBD8BE9}" srcId="{B6956588-61C0-4BBE-86D4-B3B9048EBFEC}" destId="{329F7B08-078C-4A16-95F2-C74C7DFC9ABF}" srcOrd="0" destOrd="0" parTransId="{3712014F-76E2-4117-A00B-D1851FDBBBC7}" sibTransId="{E5FBE403-1313-4DE0-A6D0-5CF9E5481B08}"/>
    <dgm:cxn modelId="{AB00B0AA-7214-42AE-9A07-21C5D774EE3A}" type="presOf" srcId="{329F7B08-078C-4A16-95F2-C74C7DFC9ABF}" destId="{4571EDFC-BBD9-49C6-8D3B-4F4DC9619F23}" srcOrd="0" destOrd="0" presId="urn:microsoft.com/office/officeart/2005/8/layout/process4"/>
    <dgm:cxn modelId="{77398E7C-7138-4893-A974-9F28CBFAAE81}" type="presOf" srcId="{C9E324CB-6C2A-4822-9844-2FFFA4439995}" destId="{4A28CC26-8935-471B-B730-F14E87B270D8}" srcOrd="0" destOrd="0" presId="urn:microsoft.com/office/officeart/2005/8/layout/process4"/>
    <dgm:cxn modelId="{CC9B67A5-3D33-48BD-9718-732FE7E7AB88}" type="presOf" srcId="{B6956588-61C0-4BBE-86D4-B3B9048EBFEC}" destId="{A58DF872-E9F6-4167-AB1B-518C1178F0D9}" srcOrd="0" destOrd="0" presId="urn:microsoft.com/office/officeart/2005/8/layout/process4"/>
    <dgm:cxn modelId="{40F11392-41DC-46AA-883F-44CC54E9DE20}" srcId="{E4C9BB27-4B4C-451C-8471-6ED0B6B7EAE7}" destId="{693657B7-7CF6-4DB5-BECE-172EE52452E4}" srcOrd="2" destOrd="0" parTransId="{6B252C9B-C026-43B1-981C-82846E4127D9}" sibTransId="{D88D8629-6C7C-4BA9-85B8-9785B3475196}"/>
    <dgm:cxn modelId="{04CF4B9D-B7E3-4C12-B15F-3B8A499A7A0C}" srcId="{E4C9BB27-4B4C-451C-8471-6ED0B6B7EAE7}" destId="{33D8AF08-5604-429A-883A-410D5B8EA132}" srcOrd="0" destOrd="0" parTransId="{F121A9FC-1624-4FC6-8BF5-94DB340B9983}" sibTransId="{2DFC53F5-95FA-43F1-8FDC-892917ADE212}"/>
    <dgm:cxn modelId="{528D94DF-E624-49DB-B6E2-85169B29AF29}" srcId="{B6956588-61C0-4BBE-86D4-B3B9048EBFEC}" destId="{D572FAD5-6DB3-4577-88AD-CF881AC1D871}" srcOrd="1" destOrd="0" parTransId="{03BEE421-F8F4-4A6F-9B1B-2E4450C07AD8}" sibTransId="{8A1C19A2-65ED-4846-A484-DDE28921CB5A}"/>
    <dgm:cxn modelId="{4C869B8D-3C5F-4715-BDD8-61F3381B9482}" type="presOf" srcId="{E4C9BB27-4B4C-451C-8471-6ED0B6B7EAE7}" destId="{DA9A8D05-9AF1-4864-8F20-21BA73873C92}" srcOrd="1" destOrd="0" presId="urn:microsoft.com/office/officeart/2005/8/layout/process4"/>
    <dgm:cxn modelId="{4E493BDA-1787-48FE-9DD0-FCF627DE93DA}" srcId="{0237A45A-C406-4202-976C-5F830E23A196}" destId="{E4C9BB27-4B4C-451C-8471-6ED0B6B7EAE7}" srcOrd="1" destOrd="0" parTransId="{9F9F492D-5845-4A49-B52A-DCDF498DD4DF}" sibTransId="{FBA69293-11A8-498E-A124-602308C1EF8C}"/>
    <dgm:cxn modelId="{2087A916-00B5-4E7D-A4FC-363FAB94366B}" srcId="{B6956588-61C0-4BBE-86D4-B3B9048EBFEC}" destId="{BF8A2CA0-DE65-4A1D-8C59-4BE6DDED453A}" srcOrd="2" destOrd="0" parTransId="{E12BD79A-8744-4654-91C6-E1C080C89F2F}" sibTransId="{5BD7C5DC-C7CB-43FF-86D6-FF8DCBC58781}"/>
    <dgm:cxn modelId="{1E034736-2902-4732-ABBC-75E5D3E1517D}" type="presOf" srcId="{D572FAD5-6DB3-4577-88AD-CF881AC1D871}" destId="{FEF462E2-0795-418A-AEEB-97F9CA55A8FB}" srcOrd="0" destOrd="0" presId="urn:microsoft.com/office/officeart/2005/8/layout/process4"/>
    <dgm:cxn modelId="{8AB75073-5185-4A29-AEEA-58EB34F758F4}" type="presParOf" srcId="{6273A8DB-AABA-4236-BDF3-A2053A59C74A}" destId="{A34BDA0A-53BA-4912-9F3E-22727C4F2F2E}" srcOrd="0" destOrd="0" presId="urn:microsoft.com/office/officeart/2005/8/layout/process4"/>
    <dgm:cxn modelId="{DDF1C312-E976-4CF0-AE50-282421626A13}" type="presParOf" srcId="{A34BDA0A-53BA-4912-9F3E-22727C4F2F2E}" destId="{58AAAB9D-92C2-49CC-B194-822DA327A786}" srcOrd="0" destOrd="0" presId="urn:microsoft.com/office/officeart/2005/8/layout/process4"/>
    <dgm:cxn modelId="{70EAFA66-9FE2-49A2-9463-4F2942A8C993}" type="presParOf" srcId="{A34BDA0A-53BA-4912-9F3E-22727C4F2F2E}" destId="{DA9A8D05-9AF1-4864-8F20-21BA73873C92}" srcOrd="1" destOrd="0" presId="urn:microsoft.com/office/officeart/2005/8/layout/process4"/>
    <dgm:cxn modelId="{E9133275-3AFD-43FE-A6A1-5103AC467B64}" type="presParOf" srcId="{A34BDA0A-53BA-4912-9F3E-22727C4F2F2E}" destId="{9E7D82A7-4807-4D83-9731-E69ADA27364F}" srcOrd="2" destOrd="0" presId="urn:microsoft.com/office/officeart/2005/8/layout/process4"/>
    <dgm:cxn modelId="{CA2F2404-C357-450A-9A00-DFA50C4E9CD6}" type="presParOf" srcId="{9E7D82A7-4807-4D83-9731-E69ADA27364F}" destId="{97892841-D2EA-42DC-A63D-38105C65602A}" srcOrd="0" destOrd="0" presId="urn:microsoft.com/office/officeart/2005/8/layout/process4"/>
    <dgm:cxn modelId="{6CB4C9E5-570D-4E1A-B712-9DDD0AD9E52D}" type="presParOf" srcId="{9E7D82A7-4807-4D83-9731-E69ADA27364F}" destId="{4A28CC26-8935-471B-B730-F14E87B270D8}" srcOrd="1" destOrd="0" presId="urn:microsoft.com/office/officeart/2005/8/layout/process4"/>
    <dgm:cxn modelId="{D634AB59-77A7-4980-8609-C7B0312F5D2F}" type="presParOf" srcId="{9E7D82A7-4807-4D83-9731-E69ADA27364F}" destId="{B204FBDE-D480-4778-BEB4-B6FBCE3D8100}" srcOrd="2" destOrd="0" presId="urn:microsoft.com/office/officeart/2005/8/layout/process4"/>
    <dgm:cxn modelId="{C0998056-69E6-4E5E-8647-F25F5E16068D}" type="presParOf" srcId="{6273A8DB-AABA-4236-BDF3-A2053A59C74A}" destId="{458C1808-DD19-4B74-8788-E33CB1578483}" srcOrd="1" destOrd="0" presId="urn:microsoft.com/office/officeart/2005/8/layout/process4"/>
    <dgm:cxn modelId="{A9E854EA-B986-43A7-BB71-C887CAC8551A}" type="presParOf" srcId="{6273A8DB-AABA-4236-BDF3-A2053A59C74A}" destId="{1D7D03B4-9174-49AD-8D1A-CA561CE24AF7}" srcOrd="2" destOrd="0" presId="urn:microsoft.com/office/officeart/2005/8/layout/process4"/>
    <dgm:cxn modelId="{9E002219-7306-4C6A-B053-E97A87FBB458}" type="presParOf" srcId="{1D7D03B4-9174-49AD-8D1A-CA561CE24AF7}" destId="{A58DF872-E9F6-4167-AB1B-518C1178F0D9}" srcOrd="0" destOrd="0" presId="urn:microsoft.com/office/officeart/2005/8/layout/process4"/>
    <dgm:cxn modelId="{2D530E76-5C6B-4BD4-8EB9-AA6A595A3604}" type="presParOf" srcId="{1D7D03B4-9174-49AD-8D1A-CA561CE24AF7}" destId="{C3ED2178-7843-476E-A3ED-78A986EBEC5C}" srcOrd="1" destOrd="0" presId="urn:microsoft.com/office/officeart/2005/8/layout/process4"/>
    <dgm:cxn modelId="{31B6DAC8-1061-43C1-86DE-1F6D4E7C54AD}" type="presParOf" srcId="{1D7D03B4-9174-49AD-8D1A-CA561CE24AF7}" destId="{12B94574-747C-483E-9670-712D72309939}" srcOrd="2" destOrd="0" presId="urn:microsoft.com/office/officeart/2005/8/layout/process4"/>
    <dgm:cxn modelId="{709F80BB-B70C-4EFC-857B-5F3380EFACD5}" type="presParOf" srcId="{12B94574-747C-483E-9670-712D72309939}" destId="{4571EDFC-BBD9-49C6-8D3B-4F4DC9619F23}" srcOrd="0" destOrd="0" presId="urn:microsoft.com/office/officeart/2005/8/layout/process4"/>
    <dgm:cxn modelId="{35C5BA18-D567-461F-9037-3E70C6ECA42C}" type="presParOf" srcId="{12B94574-747C-483E-9670-712D72309939}" destId="{FEF462E2-0795-418A-AEEB-97F9CA55A8FB}" srcOrd="1" destOrd="0" presId="urn:microsoft.com/office/officeart/2005/8/layout/process4"/>
    <dgm:cxn modelId="{FB163CBF-A23B-42C5-BF91-1E5BE5DD1787}" type="presParOf" srcId="{12B94574-747C-483E-9670-712D72309939}" destId="{75FE30FA-8B1E-4FC9-816C-1090EFAB2F1C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F135B7-4D44-4602-A814-0FAFAD392322}" type="doc">
      <dgm:prSet loTypeId="urn:microsoft.com/office/officeart/2005/8/layout/arrow5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22895AB-E1D4-4215-A684-74DABA79764A}">
      <dgm:prSet phldrT="[Текст]"/>
      <dgm:spPr/>
      <dgm:t>
        <a:bodyPr/>
        <a:lstStyle/>
        <a:p>
          <a:r>
            <a:rPr lang="ru-RU" dirty="0" smtClean="0"/>
            <a:t>ПЛАНОВАЯ</a:t>
          </a:r>
          <a:endParaRPr lang="ru-RU" dirty="0"/>
        </a:p>
      </dgm:t>
    </dgm:pt>
    <dgm:pt modelId="{5F160B98-CB8E-44DB-8BF5-544201688BFC}" type="parTrans" cxnId="{18918B2F-42DA-4BA8-A054-94F383239A5D}">
      <dgm:prSet/>
      <dgm:spPr/>
      <dgm:t>
        <a:bodyPr/>
        <a:lstStyle/>
        <a:p>
          <a:endParaRPr lang="ru-RU"/>
        </a:p>
      </dgm:t>
    </dgm:pt>
    <dgm:pt modelId="{6D0C55E6-FA31-4797-93FB-EE8834C28238}" type="sibTrans" cxnId="{18918B2F-42DA-4BA8-A054-94F383239A5D}">
      <dgm:prSet/>
      <dgm:spPr/>
      <dgm:t>
        <a:bodyPr/>
        <a:lstStyle/>
        <a:p>
          <a:endParaRPr lang="ru-RU"/>
        </a:p>
      </dgm:t>
    </dgm:pt>
    <dgm:pt modelId="{9468D283-48AA-4E44-B7FF-1D8F1330BF7C}">
      <dgm:prSet phldrT="[Текст]"/>
      <dgm:spPr/>
      <dgm:t>
        <a:bodyPr/>
        <a:lstStyle/>
        <a:p>
          <a:r>
            <a:rPr lang="ru-RU" dirty="0" smtClean="0"/>
            <a:t>ЭКСТРЕННАЯ</a:t>
          </a:r>
          <a:endParaRPr lang="ru-RU" dirty="0"/>
        </a:p>
      </dgm:t>
    </dgm:pt>
    <dgm:pt modelId="{BE372072-2171-4D1A-9CDF-2388160686BD}" type="parTrans" cxnId="{D371DA98-2563-421E-9223-D3D097D2B932}">
      <dgm:prSet/>
      <dgm:spPr/>
      <dgm:t>
        <a:bodyPr/>
        <a:lstStyle/>
        <a:p>
          <a:endParaRPr lang="ru-RU"/>
        </a:p>
      </dgm:t>
    </dgm:pt>
    <dgm:pt modelId="{CDE7C3CB-8CCA-49E7-8EBC-B5D9E03C009C}" type="sibTrans" cxnId="{D371DA98-2563-421E-9223-D3D097D2B932}">
      <dgm:prSet/>
      <dgm:spPr/>
      <dgm:t>
        <a:bodyPr/>
        <a:lstStyle/>
        <a:p>
          <a:endParaRPr lang="ru-RU"/>
        </a:p>
      </dgm:t>
    </dgm:pt>
    <dgm:pt modelId="{410D353D-2C38-44CC-AAD7-3E25B2B3D4A1}" type="pres">
      <dgm:prSet presAssocID="{A3F135B7-4D44-4602-A814-0FAFAD39232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E50FF4-4718-49E0-86BE-BEE5E01E0E6E}" type="pres">
      <dgm:prSet presAssocID="{D22895AB-E1D4-4215-A684-74DABA79764A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BDAE3F-88C3-45BF-875A-EB2877DE7880}" type="pres">
      <dgm:prSet presAssocID="{9468D283-48AA-4E44-B7FF-1D8F1330BF7C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918B2F-42DA-4BA8-A054-94F383239A5D}" srcId="{A3F135B7-4D44-4602-A814-0FAFAD392322}" destId="{D22895AB-E1D4-4215-A684-74DABA79764A}" srcOrd="0" destOrd="0" parTransId="{5F160B98-CB8E-44DB-8BF5-544201688BFC}" sibTransId="{6D0C55E6-FA31-4797-93FB-EE8834C28238}"/>
    <dgm:cxn modelId="{49093B79-7917-4E55-9A2A-8B0D05F85AE7}" type="presOf" srcId="{A3F135B7-4D44-4602-A814-0FAFAD392322}" destId="{410D353D-2C38-44CC-AAD7-3E25B2B3D4A1}" srcOrd="0" destOrd="0" presId="urn:microsoft.com/office/officeart/2005/8/layout/arrow5"/>
    <dgm:cxn modelId="{BDD3DEBF-9AD2-4B5B-94B0-860742D71A71}" type="presOf" srcId="{D22895AB-E1D4-4215-A684-74DABA79764A}" destId="{7CE50FF4-4718-49E0-86BE-BEE5E01E0E6E}" srcOrd="0" destOrd="0" presId="urn:microsoft.com/office/officeart/2005/8/layout/arrow5"/>
    <dgm:cxn modelId="{D371DA98-2563-421E-9223-D3D097D2B932}" srcId="{A3F135B7-4D44-4602-A814-0FAFAD392322}" destId="{9468D283-48AA-4E44-B7FF-1D8F1330BF7C}" srcOrd="1" destOrd="0" parTransId="{BE372072-2171-4D1A-9CDF-2388160686BD}" sibTransId="{CDE7C3CB-8CCA-49E7-8EBC-B5D9E03C009C}"/>
    <dgm:cxn modelId="{1EF04FB5-BCBD-444D-B0A6-B517FDC420CC}" type="presOf" srcId="{9468D283-48AA-4E44-B7FF-1D8F1330BF7C}" destId="{04BDAE3F-88C3-45BF-875A-EB2877DE7880}" srcOrd="0" destOrd="0" presId="urn:microsoft.com/office/officeart/2005/8/layout/arrow5"/>
    <dgm:cxn modelId="{F3418047-3090-4AF6-AB7C-BD001EFED558}" type="presParOf" srcId="{410D353D-2C38-44CC-AAD7-3E25B2B3D4A1}" destId="{7CE50FF4-4718-49E0-86BE-BEE5E01E0E6E}" srcOrd="0" destOrd="0" presId="urn:microsoft.com/office/officeart/2005/8/layout/arrow5"/>
    <dgm:cxn modelId="{6C57CD89-52F4-4B59-A991-1AAFC459C116}" type="presParOf" srcId="{410D353D-2C38-44CC-AAD7-3E25B2B3D4A1}" destId="{04BDAE3F-88C3-45BF-875A-EB2877DE7880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A8D05-9AF1-4864-8F20-21BA73873C92}">
      <dsp:nvSpPr>
        <dsp:cNvPr id="0" name=""/>
        <dsp:cNvSpPr/>
      </dsp:nvSpPr>
      <dsp:spPr>
        <a:xfrm>
          <a:off x="0" y="3027454"/>
          <a:ext cx="7128791" cy="9176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0" y="3027454"/>
        <a:ext cx="7128791" cy="49550"/>
      </dsp:txXfrm>
    </dsp:sp>
    <dsp:sp modelId="{97892841-D2EA-42DC-A63D-38105C65602A}">
      <dsp:nvSpPr>
        <dsp:cNvPr id="0" name=""/>
        <dsp:cNvSpPr/>
      </dsp:nvSpPr>
      <dsp:spPr>
        <a:xfrm>
          <a:off x="378" y="1432847"/>
          <a:ext cx="2248556" cy="3751207"/>
        </a:xfrm>
        <a:prstGeom prst="rect">
          <a:avLst/>
        </a:prstGeom>
        <a:solidFill>
          <a:schemeClr val="accent4"/>
        </a:solidFill>
        <a:ln w="15875" cap="flat" cmpd="sng" algn="ctr">
          <a:solidFill>
            <a:schemeClr val="accent4">
              <a:shade val="50000"/>
              <a:shade val="80000"/>
              <a:lumMod val="9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ПОЛИКЛИНИКА</a:t>
          </a:r>
          <a:r>
            <a:rPr lang="ru-RU" sz="2400" b="1" kern="1200" dirty="0" smtClean="0"/>
            <a:t>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/>
            <a:t>1.Хирургическое отделение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                                                                      </a:t>
          </a:r>
          <a:r>
            <a:rPr lang="ru-RU" sz="2000" b="0" kern="1200" dirty="0" smtClean="0"/>
            <a:t>2. </a:t>
          </a:r>
          <a:r>
            <a:rPr lang="ru-RU" sz="2000" b="0" kern="1200" dirty="0" err="1" smtClean="0"/>
            <a:t>травмпункт</a:t>
          </a:r>
          <a:endParaRPr lang="ru-RU" sz="2400" b="0" kern="1200" dirty="0"/>
        </a:p>
      </dsp:txBody>
      <dsp:txXfrm>
        <a:off x="378" y="1432847"/>
        <a:ext cx="2248556" cy="3751207"/>
      </dsp:txXfrm>
    </dsp:sp>
    <dsp:sp modelId="{4A28CC26-8935-471B-B730-F14E87B270D8}">
      <dsp:nvSpPr>
        <dsp:cNvPr id="0" name=""/>
        <dsp:cNvSpPr/>
      </dsp:nvSpPr>
      <dsp:spPr>
        <a:xfrm>
          <a:off x="2248934" y="1440162"/>
          <a:ext cx="3217665" cy="3736576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180000"/>
                <a:lumMod val="100000"/>
              </a:schemeClr>
            </a:gs>
            <a:gs pos="40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1) МНОГО-ПРОФИЛЬНЫЙ</a:t>
          </a:r>
          <a:r>
            <a:rPr lang="ru-RU" sz="2400" kern="1200" dirty="0" smtClean="0"/>
            <a:t> стационар – хирургическое отделение                                </a:t>
          </a:r>
          <a:r>
            <a:rPr lang="ru-RU" sz="2400" b="1" kern="1200" dirty="0" smtClean="0"/>
            <a:t>2) МОНО-ПРОФИЛЬНЫЙ</a:t>
          </a:r>
          <a:r>
            <a:rPr lang="ru-RU" sz="2400" kern="1200" dirty="0" smtClean="0"/>
            <a:t> СТАЦИОНАР – больница, НИИ (кардиохирургия, онкология и др.)</a:t>
          </a:r>
          <a:endParaRPr lang="ru-RU" sz="2400" kern="1200" dirty="0"/>
        </a:p>
      </dsp:txBody>
      <dsp:txXfrm>
        <a:off x="2248934" y="1440162"/>
        <a:ext cx="3217665" cy="3736576"/>
      </dsp:txXfrm>
    </dsp:sp>
    <dsp:sp modelId="{B204FBDE-D480-4778-BEB4-B6FBCE3D8100}">
      <dsp:nvSpPr>
        <dsp:cNvPr id="0" name=""/>
        <dsp:cNvSpPr/>
      </dsp:nvSpPr>
      <dsp:spPr>
        <a:xfrm>
          <a:off x="5466599" y="1440160"/>
          <a:ext cx="1661812" cy="3736580"/>
        </a:xfrm>
        <a:prstGeom prst="rect">
          <a:avLst/>
        </a:prstGeom>
        <a:gradFill rotWithShape="1">
          <a:gsLst>
            <a:gs pos="0">
              <a:schemeClr val="accent6"/>
            </a:gs>
            <a:gs pos="100000">
              <a:schemeClr val="accent6">
                <a:shade val="76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МСЧ</a:t>
          </a:r>
          <a:endParaRPr lang="ru-RU" sz="2000" b="1" kern="1200" dirty="0"/>
        </a:p>
      </dsp:txBody>
      <dsp:txXfrm>
        <a:off x="5466599" y="1440160"/>
        <a:ext cx="1661812" cy="3736580"/>
      </dsp:txXfrm>
    </dsp:sp>
    <dsp:sp modelId="{C3ED2178-7843-476E-A3ED-78A986EBEC5C}">
      <dsp:nvSpPr>
        <dsp:cNvPr id="0" name=""/>
        <dsp:cNvSpPr/>
      </dsp:nvSpPr>
      <dsp:spPr>
        <a:xfrm rot="10800000">
          <a:off x="0" y="520"/>
          <a:ext cx="7128791" cy="1446433"/>
        </a:xfrm>
        <a:prstGeom prst="upArrowCallout">
          <a:avLst/>
        </a:prstGeom>
        <a:gradFill rotWithShape="1">
          <a:gsLst>
            <a:gs pos="0">
              <a:schemeClr val="dk1"/>
            </a:gs>
            <a:gs pos="100000">
              <a:schemeClr val="dk1">
                <a:shade val="76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ХИРУРГИЧЕСКАЯ ПОМОЩЬ</a:t>
          </a:r>
          <a:endParaRPr lang="ru-RU" sz="3200" kern="1200" dirty="0"/>
        </a:p>
      </dsp:txBody>
      <dsp:txXfrm rot="-10800000">
        <a:off x="0" y="520"/>
        <a:ext cx="7128791" cy="507698"/>
      </dsp:txXfrm>
    </dsp:sp>
    <dsp:sp modelId="{4571EDFC-BBD9-49C6-8D3B-4F4DC9619F23}">
      <dsp:nvSpPr>
        <dsp:cNvPr id="0" name=""/>
        <dsp:cNvSpPr/>
      </dsp:nvSpPr>
      <dsp:spPr>
        <a:xfrm>
          <a:off x="3859" y="508218"/>
          <a:ext cx="2372143" cy="432483"/>
        </a:xfrm>
        <a:prstGeom prst="rect">
          <a:avLst/>
        </a:prstGeom>
        <a:solidFill>
          <a:schemeClr val="accent4"/>
        </a:solidFill>
        <a:ln w="15875" cap="flat" cmpd="sng" algn="ctr">
          <a:solidFill>
            <a:schemeClr val="accent4">
              <a:shade val="50000"/>
              <a:shade val="80000"/>
              <a:lumMod val="9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Амбулаторная</a:t>
          </a:r>
          <a:endParaRPr lang="ru-RU" sz="2000" b="1" kern="1200" dirty="0"/>
        </a:p>
      </dsp:txBody>
      <dsp:txXfrm>
        <a:off x="3859" y="508218"/>
        <a:ext cx="2372143" cy="432483"/>
      </dsp:txXfrm>
    </dsp:sp>
    <dsp:sp modelId="{FEF462E2-0795-418A-AEEB-97F9CA55A8FB}">
      <dsp:nvSpPr>
        <dsp:cNvPr id="0" name=""/>
        <dsp:cNvSpPr/>
      </dsp:nvSpPr>
      <dsp:spPr>
        <a:xfrm>
          <a:off x="2376002" y="508218"/>
          <a:ext cx="3038796" cy="432483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180000"/>
                <a:lumMod val="100000"/>
              </a:schemeClr>
            </a:gs>
            <a:gs pos="40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Стационарная</a:t>
          </a:r>
          <a:endParaRPr lang="ru-RU" sz="2400" b="1" kern="1200" dirty="0"/>
        </a:p>
      </dsp:txBody>
      <dsp:txXfrm>
        <a:off x="2376002" y="508218"/>
        <a:ext cx="3038796" cy="432483"/>
      </dsp:txXfrm>
    </dsp:sp>
    <dsp:sp modelId="{75FE30FA-8B1E-4FC9-816C-1090EFAB2F1C}">
      <dsp:nvSpPr>
        <dsp:cNvPr id="0" name=""/>
        <dsp:cNvSpPr/>
      </dsp:nvSpPr>
      <dsp:spPr>
        <a:xfrm>
          <a:off x="5414799" y="508218"/>
          <a:ext cx="1710132" cy="432483"/>
        </a:xfrm>
        <a:prstGeom prst="rect">
          <a:avLst/>
        </a:prstGeom>
        <a:gradFill rotWithShape="1">
          <a:gsLst>
            <a:gs pos="0">
              <a:schemeClr val="accent6"/>
            </a:gs>
            <a:gs pos="100000">
              <a:schemeClr val="accent6">
                <a:shade val="76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Производственная</a:t>
          </a:r>
          <a:endParaRPr lang="ru-RU" sz="1800" b="1" kern="1200" dirty="0"/>
        </a:p>
      </dsp:txBody>
      <dsp:txXfrm>
        <a:off x="5414799" y="508218"/>
        <a:ext cx="1710132" cy="4324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50FF4-4718-49E0-86BE-BEE5E01E0E6E}">
      <dsp:nvSpPr>
        <dsp:cNvPr id="0" name=""/>
        <dsp:cNvSpPr/>
      </dsp:nvSpPr>
      <dsp:spPr>
        <a:xfrm rot="16200000">
          <a:off x="435" y="298190"/>
          <a:ext cx="3007244" cy="3007244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ПЛАНОВАЯ</a:t>
          </a:r>
          <a:endParaRPr lang="ru-RU" sz="2400" kern="1200" dirty="0"/>
        </a:p>
      </dsp:txBody>
      <dsp:txXfrm rot="5400000">
        <a:off x="435" y="1050001"/>
        <a:ext cx="2480976" cy="1503622"/>
      </dsp:txXfrm>
    </dsp:sp>
    <dsp:sp modelId="{04BDAE3F-88C3-45BF-875A-EB2877DE7880}">
      <dsp:nvSpPr>
        <dsp:cNvPr id="0" name=""/>
        <dsp:cNvSpPr/>
      </dsp:nvSpPr>
      <dsp:spPr>
        <a:xfrm rot="5400000">
          <a:off x="3188333" y="298190"/>
          <a:ext cx="3007244" cy="3007244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9001922"/>
            <a:satOff val="813"/>
            <a:lumOff val="-86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ЭКСТРЕННАЯ</a:t>
          </a:r>
          <a:endParaRPr lang="ru-RU" sz="2400" kern="1200" dirty="0"/>
        </a:p>
      </dsp:txBody>
      <dsp:txXfrm rot="-5400000">
        <a:off x="3714601" y="1050001"/>
        <a:ext cx="2480976" cy="15036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BF70CAC-46DF-48D2-87B8-9381AC65E08E}" type="datetimeFigureOut">
              <a:rPr lang="ru-RU" smtClean="0"/>
              <a:t>02.09.2011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B05B1B8-DD1C-400F-92DD-50E53F4478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CAC-46DF-48D2-87B8-9381AC65E08E}" type="datetimeFigureOut">
              <a:rPr lang="ru-RU" smtClean="0"/>
              <a:t>02.09.2011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B1B8-DD1C-400F-92DD-50E53F4478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CAC-46DF-48D2-87B8-9381AC65E08E}" type="datetimeFigureOut">
              <a:rPr lang="ru-RU" smtClean="0"/>
              <a:t>02.09.2011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B1B8-DD1C-400F-92DD-50E53F4478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CAC-46DF-48D2-87B8-9381AC65E08E}" type="datetimeFigureOut">
              <a:rPr lang="ru-RU" smtClean="0"/>
              <a:t>02.09.2011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B1B8-DD1C-400F-92DD-50E53F4478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CAC-46DF-48D2-87B8-9381AC65E08E}" type="datetimeFigureOut">
              <a:rPr lang="ru-RU" smtClean="0"/>
              <a:t>02.09.2011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B1B8-DD1C-400F-92DD-50E53F4478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CAC-46DF-48D2-87B8-9381AC65E08E}" type="datetimeFigureOut">
              <a:rPr lang="ru-RU" smtClean="0"/>
              <a:t>02.09.2011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B1B8-DD1C-400F-92DD-50E53F44789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CAC-46DF-48D2-87B8-9381AC65E08E}" type="datetimeFigureOut">
              <a:rPr lang="ru-RU" smtClean="0"/>
              <a:t>02.09.2011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B1B8-DD1C-400F-92DD-50E53F44789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CAC-46DF-48D2-87B8-9381AC65E08E}" type="datetimeFigureOut">
              <a:rPr lang="ru-RU" smtClean="0"/>
              <a:t>02.09.2011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B1B8-DD1C-400F-92DD-50E53F4478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CAC-46DF-48D2-87B8-9381AC65E08E}" type="datetimeFigureOut">
              <a:rPr lang="ru-RU" smtClean="0"/>
              <a:t>02.09.2011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B1B8-DD1C-400F-92DD-50E53F4478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BF70CAC-46DF-48D2-87B8-9381AC65E08E}" type="datetimeFigureOut">
              <a:rPr lang="ru-RU" smtClean="0"/>
              <a:t>02.09.2011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B05B1B8-DD1C-400F-92DD-50E53F4478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BF70CAC-46DF-48D2-87B8-9381AC65E08E}" type="datetimeFigureOut">
              <a:rPr lang="ru-RU" smtClean="0"/>
              <a:t>02.09.2011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B05B1B8-DD1C-400F-92DD-50E53F4478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BF70CAC-46DF-48D2-87B8-9381AC65E08E}" type="datetimeFigureOut">
              <a:rPr lang="ru-RU" smtClean="0"/>
              <a:t>02.09.2011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B05B1B8-DD1C-400F-92DD-50E53F44789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e-stomatology.ru/kalendar/2007/mgmsu/image_07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ru.wikipedia.org/wiki/%D0%A4%D0%B0%D0%B9%D0%BB:Paracelsus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ru.wikipedia.org/wiki/%D0%A4%D0%B0%D0%B9%D0%BB:William_Harvey-Foto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en.wikipedia.org/wiki/File:Jackson_Charles_Thomas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ru.wikipedia.org/wiki/%D0%A4%D0%B0%D0%B9%D0%BB:WilliamMorton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en.wikipedia.org/wiki/File:Dr.JohnWarren_with_skull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ru.wikipedia.org/wiki/%D0%A4%D0%B0%D0%B9%D0%BB:James_Young_Simpson_-_Project_Gutenberg_eText_13103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ru.wikipedia.org/wiki/%D0%A4%D0%B0%D0%B9%D0%BB:Joseph_Lister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ru.wikipedia.org/wiki/%D0%A4%D0%B0%D0%B9%D0%BB:Esmarch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ru.wikipedia.org/wiki/%D0%A4%D0%B0%D0%B9%D0%BB:LandsteinerWS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s51.radikal.ru/i134/0912/c6/d5218780fc3e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rusk.ru/images/2006/2631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g0.liveinternet.ru/images/attach/c/1/48/997/48997748_1253623570_1_1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ru.wikipedia.org/wiki/%D0%A4%D0%B0%D0%B9%D0%BB:Ilya_Buyalskiy_by_Terbenev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da.kirsoft.com.ru/images/inozemcevfi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kpi.ua/files/images/pyrogov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ru.wikipedia.org/wiki/%D0%A4%D0%B0%D0%B9%D0%BB:Sklifosovskiy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krymology.info/images/0/02/%D0%90%D0%BB%D0%B5%D0%BA%D1%81%D0%B0%D0%BD%D0%B4%D1%80_%D0%90%D0%BB%D0%B5%D0%BA%D1%81%D0%B5%D0%B5%D0%B2%D0%B8%D1%87_%D0%91%D0%BE%D0%B1%D1%80%D0%BE%D0%B2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http://www.sovietica.ru/pic/sovietica.gi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clubjournal.ru/wp-content/uploads/2011/05/%D0%9E%D1%81%D0%BD%D0%BE%D0%B2%D0%B0%D1%82%D0%B5%D0%BB%D1%8C-%D0%BA%D0%B0%D1%84%D0%B5%D0%B4%D1%80%D1%8B-%D0%B0%D0%BA%D0%B0%D0%B4%D0%B5%D0%BC%D0%B8%D0%BA-%D0%A1.%D0%98.%D0%A1%D0%BF%D0%B0%D1%81%D0%BE%D0%BA%D1%83%D0%BA%D0%BE%D1%86%D0%BA%D0%B8%D0%B9.jp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ruskline.ru/images/2010/18897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i.telegraph.co.uk/multimedia/archive/01427/surgery_1427274c.jp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primmarketing.ru/img/news/2010/10/12/minzdrav/pic640.jpg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biol.unlp.edu.ar/images/anatomia/anatomia-antiguavesalio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ru.wikipedia.org/w/index.php?title=%D0%A4%D0%B0%D0%B9%D0%BB:Hippocrates_pushkin02.jpg&amp;filetimestamp=2008122612561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ru.wikipedia.org/wiki/%D0%A4%D0%B0%D0%B9%D0%BB:Galen_detail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ru.wikipedia.org/wiki/%D0%A4%D0%B0%D0%B9%D0%BB:Vesalius_Fabrica_portrait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g15.nnm.ru/8/b/9/d/0/150908ac3477bd67411381a2d24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ru.wikipedia.org/wiki/%D0%A4%D0%B0%D0%B9%D0%BB:Pare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794935"/>
            <a:ext cx="7056784" cy="841977"/>
          </a:xfrm>
        </p:spPr>
        <p:txBody>
          <a:bodyPr/>
          <a:lstStyle/>
          <a:p>
            <a:r>
              <a:rPr lang="ru-RU" dirty="0" smtClean="0"/>
              <a:t>ИСТОРИЯ ХИРУРГИИ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1124744"/>
            <a:ext cx="5712179" cy="463470"/>
          </a:xfrm>
        </p:spPr>
        <p:txBody>
          <a:bodyPr/>
          <a:lstStyle/>
          <a:p>
            <a:r>
              <a:rPr lang="ru-RU" dirty="0" smtClean="0"/>
              <a:t>Лекция №1</a:t>
            </a:r>
            <a:endParaRPr lang="ru-RU" dirty="0"/>
          </a:p>
        </p:txBody>
      </p:sp>
      <p:pic>
        <p:nvPicPr>
          <p:cNvPr id="1026" name="Picture 2" descr="Картинка 12 из 102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247" y="2852670"/>
            <a:ext cx="4048125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5653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3" y="1196752"/>
            <a:ext cx="3600400" cy="4458071"/>
          </a:xfrm>
        </p:spPr>
        <p:txBody>
          <a:bodyPr/>
          <a:lstStyle/>
          <a:p>
            <a:r>
              <a:rPr lang="ru-RU" sz="3200" b="1" dirty="0"/>
              <a:t>Парацельс</a:t>
            </a:r>
            <a:r>
              <a:rPr lang="ru-RU" sz="3200" dirty="0"/>
              <a:t> </a:t>
            </a:r>
            <a:r>
              <a:rPr lang="ru-RU" dirty="0"/>
              <a:t>(1493—1541 гг.) — швейцарский врач и естествоиспытатель. Разработал методику применения вяжущих средств для улучшения общего состояния раненых.</a:t>
            </a:r>
          </a:p>
          <a:p>
            <a:endParaRPr lang="ru-RU" dirty="0"/>
          </a:p>
        </p:txBody>
      </p:sp>
      <p:pic>
        <p:nvPicPr>
          <p:cNvPr id="5122" name="Picture 2" descr="http://upload.wikimedia.org/wikipedia/commons/thumb/4/4a/Paracelsus.jpg/300px-Paracelsu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980728"/>
            <a:ext cx="3829608" cy="510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8223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556792"/>
            <a:ext cx="3960440" cy="3816424"/>
          </a:xfrm>
        </p:spPr>
        <p:txBody>
          <a:bodyPr>
            <a:normAutofit/>
          </a:bodyPr>
          <a:lstStyle/>
          <a:p>
            <a:r>
              <a:rPr lang="ru-RU" sz="3200" b="1" dirty="0"/>
              <a:t>Гарвей</a:t>
            </a:r>
            <a:r>
              <a:rPr lang="ru-RU" sz="3200" dirty="0"/>
              <a:t> </a:t>
            </a:r>
            <a:r>
              <a:rPr lang="ru-RU" dirty="0"/>
              <a:t>(1578—1657 гг.) — открыл законы кровообращения, определил роль сердца как насоса, убедительно объяснил, что артерии и вены есть 1 круг кровообращения.</a:t>
            </a:r>
          </a:p>
          <a:p>
            <a:endParaRPr lang="ru-RU" dirty="0"/>
          </a:p>
        </p:txBody>
      </p:sp>
      <p:pic>
        <p:nvPicPr>
          <p:cNvPr id="6146" name="Picture 2" descr="William Harvey-Fot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92" y="1052736"/>
            <a:ext cx="3304172" cy="452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1942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Хирургия </a:t>
            </a:r>
            <a:r>
              <a:rPr lang="en-US" b="1" dirty="0"/>
              <a:t>XIX—XX </a:t>
            </a:r>
            <a:r>
              <a:rPr lang="ru-RU" b="1" dirty="0"/>
              <a:t>вв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76872"/>
            <a:ext cx="7416824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Три </a:t>
            </a:r>
            <a:r>
              <a:rPr lang="ru-RU" dirty="0"/>
              <a:t>основных обстоятельства препятствовали развитию хирургии, внедрению новых видов оперативного вмешательства: </a:t>
            </a:r>
            <a:endParaRPr lang="ru-RU" dirty="0" smtClean="0"/>
          </a:p>
          <a:p>
            <a:r>
              <a:rPr lang="ru-RU" dirty="0" smtClean="0"/>
              <a:t>отсутствие </a:t>
            </a:r>
            <a:r>
              <a:rPr lang="ru-RU" dirty="0"/>
              <a:t>профилактики заражения операционных ран, </a:t>
            </a:r>
            <a:endParaRPr lang="ru-RU" dirty="0" smtClean="0"/>
          </a:p>
          <a:p>
            <a:r>
              <a:rPr lang="ru-RU" dirty="0" smtClean="0"/>
              <a:t>отсутствие </a:t>
            </a:r>
            <a:r>
              <a:rPr lang="ru-RU" dirty="0"/>
              <a:t>метода борьбы с кровотечениями, </a:t>
            </a:r>
            <a:endParaRPr lang="ru-RU" dirty="0" smtClean="0"/>
          </a:p>
          <a:p>
            <a:r>
              <a:rPr lang="ru-RU" dirty="0" smtClean="0"/>
              <a:t>отсутствие </a:t>
            </a:r>
            <a:r>
              <a:rPr lang="ru-RU" dirty="0"/>
              <a:t>обезболивания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36620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32585" y="2420888"/>
            <a:ext cx="4143672" cy="3302181"/>
          </a:xfrm>
        </p:spPr>
        <p:txBody>
          <a:bodyPr>
            <a:normAutofit/>
          </a:bodyPr>
          <a:lstStyle/>
          <a:p>
            <a:r>
              <a:rPr lang="ru-RU" dirty="0"/>
              <a:t>В 1846 г. американский химик </a:t>
            </a:r>
            <a:r>
              <a:rPr lang="ru-RU" sz="2800" b="1" dirty="0"/>
              <a:t>Джексон</a:t>
            </a:r>
            <a:r>
              <a:rPr lang="ru-RU" sz="2800" dirty="0"/>
              <a:t> </a:t>
            </a:r>
            <a:r>
              <a:rPr lang="ru-RU" dirty="0"/>
              <a:t>и зубной врач </a:t>
            </a:r>
            <a:r>
              <a:rPr lang="ru-RU" sz="2800" b="1" dirty="0"/>
              <a:t>У. Мортон </a:t>
            </a:r>
            <a:r>
              <a:rPr lang="ru-RU" dirty="0"/>
              <a:t>применили вдыхание паров эфира при удалении зуба. </a:t>
            </a:r>
          </a:p>
        </p:txBody>
      </p:sp>
      <p:pic>
        <p:nvPicPr>
          <p:cNvPr id="7170" name="Picture 2" descr="http://upload.wikimedia.org/wikipedia/commons/thumb/4/45/Jackson_Charles_Thomas.jpg/150px-Jackson_Charles_Thomas.jpg">
            <a:hlinkClick r:id="rId2" tooltip="Charles Thomas Jacks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862443"/>
            <a:ext cx="1428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WilliamMorton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75692"/>
            <a:ext cx="1905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07618" y="2576943"/>
            <a:ext cx="1166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Джексон </a:t>
            </a:r>
            <a:endParaRPr lang="ru-RU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2663" y="5856062"/>
            <a:ext cx="1142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Мортон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4899105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0164" y="764704"/>
            <a:ext cx="3613626" cy="5225217"/>
          </a:xfrm>
        </p:spPr>
        <p:txBody>
          <a:bodyPr>
            <a:normAutofit/>
          </a:bodyPr>
          <a:lstStyle/>
          <a:p>
            <a:r>
              <a:rPr lang="ru-RU" dirty="0"/>
              <a:t>Хирург </a:t>
            </a:r>
            <a:r>
              <a:rPr lang="ru-RU" sz="2800" b="1" dirty="0"/>
              <a:t>Уоррен</a:t>
            </a:r>
            <a:r>
              <a:rPr lang="ru-RU" sz="2800" dirty="0"/>
              <a:t> </a:t>
            </a:r>
            <a:r>
              <a:rPr lang="ru-RU" dirty="0"/>
              <a:t>в 1846 г. удалил опухоль шеи под эфирным наркозом. В 1847 г. английской акушер </a:t>
            </a:r>
            <a:r>
              <a:rPr lang="ru-RU" sz="2800" b="1" dirty="0"/>
              <a:t>Дж. Симпсон</a:t>
            </a:r>
            <a:r>
              <a:rPr lang="ru-RU" dirty="0"/>
              <a:t> для наркоза применил хлороформ и добился выключения сознания и потери чувствительности.</a:t>
            </a:r>
          </a:p>
        </p:txBody>
      </p:sp>
      <p:pic>
        <p:nvPicPr>
          <p:cNvPr id="8194" name="Picture 2" descr="http://upload.wikimedia.org/wikipedia/commons/thumb/9/96/Dr.JohnWarren_with_skull.gif/220px-Dr.JohnWarren_with_skull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209550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Портрет">
            <a:hlinkClick r:id="rId4" tooltip="Портрет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789" y="3645024"/>
            <a:ext cx="19050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95323" y="5805255"/>
            <a:ext cx="1201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Симпсон </a:t>
            </a:r>
            <a:endParaRPr lang="ru-RU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93122" y="3489996"/>
            <a:ext cx="1030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Уоррен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9771682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08720"/>
            <a:ext cx="5688632" cy="5256584"/>
          </a:xfrm>
        </p:spPr>
        <p:txBody>
          <a:bodyPr>
            <a:normAutofit fontScale="92500"/>
          </a:bodyPr>
          <a:lstStyle/>
          <a:p>
            <a:r>
              <a:rPr lang="ru-RU" dirty="0"/>
              <a:t>Английский хирург </a:t>
            </a:r>
            <a:r>
              <a:rPr lang="ru-RU" sz="2600" b="1" dirty="0"/>
              <a:t>Дж. Листер </a:t>
            </a:r>
            <a:r>
              <a:rPr lang="ru-RU" dirty="0"/>
              <a:t>(1827—1912 гг.), основываясь на открытиях Пастера, </a:t>
            </a:r>
            <a:r>
              <a:rPr lang="ru-RU" dirty="0" err="1"/>
              <a:t>пришел</a:t>
            </a:r>
            <a:r>
              <a:rPr lang="ru-RU" dirty="0"/>
              <a:t> к выводу, что инфицирование раны происходит через воздушную среду. Поэтому для борьбы с микроорганизмами (микробами) стали распылять в операционной карболовую кислоту. Руки хирурга перед операцией и операционное поле также орошали карболовой кислотой, а по окончании операции рану накрывали марлей, пропитанной карболовой кислотой. Так появился метод борьбы с инфекцией — </a:t>
            </a:r>
            <a:r>
              <a:rPr lang="ru-RU" sz="3000" b="1" i="1" dirty="0"/>
              <a:t>антисептика</a:t>
            </a:r>
            <a:r>
              <a:rPr lang="ru-RU" dirty="0"/>
              <a:t>.</a:t>
            </a:r>
          </a:p>
        </p:txBody>
      </p:sp>
      <p:pic>
        <p:nvPicPr>
          <p:cNvPr id="9218" name="Picture 2" descr="Joseph List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243" y="3717032"/>
            <a:ext cx="19050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8262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196752"/>
            <a:ext cx="4315494" cy="4670333"/>
          </a:xfrm>
        </p:spPr>
        <p:txBody>
          <a:bodyPr>
            <a:normAutofit/>
          </a:bodyPr>
          <a:lstStyle/>
          <a:p>
            <a:r>
              <a:rPr lang="ru-RU" dirty="0"/>
              <a:t>В это же время появились разработки методов борьбы с кровотечением при ранениях и операциях. </a:t>
            </a:r>
            <a:r>
              <a:rPr lang="ru-RU" sz="2800" b="1" dirty="0"/>
              <a:t>Ф. фон Эсмарх </a:t>
            </a:r>
            <a:r>
              <a:rPr lang="ru-RU" dirty="0"/>
              <a:t>(1823—1908 гг.) предложил кровоостанавливающий жгут, который накладывался на конечность как во время случайной раны, так и во время ампутации.</a:t>
            </a:r>
          </a:p>
        </p:txBody>
      </p:sp>
      <p:pic>
        <p:nvPicPr>
          <p:cNvPr id="10242" name="Picture 2" descr="http://upload.wikimedia.org/wikipedia/commons/thumb/1/12/Esmarch.jpg/250px-Esmarc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323389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3398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7" y="1124744"/>
            <a:ext cx="4176464" cy="4032447"/>
          </a:xfrm>
        </p:spPr>
        <p:txBody>
          <a:bodyPr>
            <a:normAutofit/>
          </a:bodyPr>
          <a:lstStyle/>
          <a:p>
            <a:r>
              <a:rPr lang="ru-RU" dirty="0" smtClean="0"/>
              <a:t>1901 г. </a:t>
            </a:r>
            <a:r>
              <a:rPr lang="ru-RU" sz="2800" b="1" dirty="0" smtClean="0"/>
              <a:t>Карл Ландштейнер </a:t>
            </a:r>
            <a:r>
              <a:rPr lang="ru-RU" dirty="0" smtClean="0"/>
              <a:t>открыл группы крови. </a:t>
            </a:r>
          </a:p>
          <a:p>
            <a:endParaRPr lang="ru-RU" dirty="0"/>
          </a:p>
          <a:p>
            <a:r>
              <a:rPr lang="ru-RU" dirty="0" smtClean="0"/>
              <a:t>В 1907 г. </a:t>
            </a:r>
            <a:r>
              <a:rPr lang="ru-RU" sz="2800" b="1" dirty="0" smtClean="0"/>
              <a:t>Я. Янский</a:t>
            </a:r>
            <a:r>
              <a:rPr lang="ru-RU" dirty="0" smtClean="0"/>
              <a:t> разработал методику переливания крови.</a:t>
            </a:r>
            <a:endParaRPr lang="ru-RU" dirty="0"/>
          </a:p>
        </p:txBody>
      </p:sp>
      <p:pic>
        <p:nvPicPr>
          <p:cNvPr id="13314" name="Picture 2" descr="LandsteinerW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63728"/>
            <a:ext cx="2481064" cy="370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69168" y="5772920"/>
            <a:ext cx="1814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Ландштейнер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6590507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Русская хирургия</a:t>
            </a:r>
            <a:endParaRPr lang="ru-RU" dirty="0"/>
          </a:p>
        </p:txBody>
      </p:sp>
      <p:pic>
        <p:nvPicPr>
          <p:cNvPr id="8194" name="Picture 2" descr="Картинка 57 из 12603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869" y="2130425"/>
            <a:ext cx="538162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8728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84784"/>
            <a:ext cx="6912768" cy="3960440"/>
          </a:xfrm>
        </p:spPr>
        <p:txBody>
          <a:bodyPr>
            <a:normAutofit/>
          </a:bodyPr>
          <a:lstStyle/>
          <a:p>
            <a:r>
              <a:rPr lang="ru-RU" dirty="0"/>
              <a:t>Хирургия в России начала развиваться с 1654 года, когда был издан указ об открытии </a:t>
            </a:r>
            <a:r>
              <a:rPr lang="ru-RU" dirty="0" err="1"/>
              <a:t>костоправных</a:t>
            </a:r>
            <a:r>
              <a:rPr lang="ru-RU" dirty="0"/>
              <a:t> школ. </a:t>
            </a:r>
          </a:p>
        </p:txBody>
      </p:sp>
      <p:pic>
        <p:nvPicPr>
          <p:cNvPr id="9218" name="Picture 2" descr="Картинка 6 из 178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96952"/>
            <a:ext cx="238125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6939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84784"/>
            <a:ext cx="7128792" cy="4320480"/>
          </a:xfrm>
        </p:spPr>
        <p:txBody>
          <a:bodyPr>
            <a:normAutofit/>
          </a:bodyPr>
          <a:lstStyle/>
          <a:p>
            <a:r>
              <a:rPr lang="vi-VN" sz="3200" b="1" dirty="0" smtClean="0"/>
              <a:t>Хирурги́я</a:t>
            </a:r>
            <a:r>
              <a:rPr lang="vi-VN" sz="3200" dirty="0" smtClean="0"/>
              <a:t> (греч. </a:t>
            </a:r>
            <a:r>
              <a:rPr lang="el-GR" sz="3200" dirty="0"/>
              <a:t>Χειρουργική</a:t>
            </a:r>
            <a:r>
              <a:rPr lang="el-GR" sz="3200" dirty="0" smtClean="0"/>
              <a:t>, </a:t>
            </a:r>
            <a:r>
              <a:rPr lang="vi-VN" sz="3200" dirty="0" smtClean="0"/>
              <a:t>от греч. </a:t>
            </a:r>
            <a:r>
              <a:rPr lang="el-GR" sz="3200" dirty="0"/>
              <a:t>χειρ</a:t>
            </a:r>
            <a:r>
              <a:rPr lang="el-GR" sz="3200" dirty="0" smtClean="0"/>
              <a:t> — </a:t>
            </a:r>
            <a:r>
              <a:rPr lang="vi-VN" sz="3200" dirty="0" smtClean="0"/>
              <a:t>рука и </a:t>
            </a:r>
            <a:r>
              <a:rPr lang="el-GR" sz="3200" dirty="0"/>
              <a:t>έργον</a:t>
            </a:r>
            <a:r>
              <a:rPr lang="el-GR" sz="3200" dirty="0" smtClean="0"/>
              <a:t> — </a:t>
            </a:r>
            <a:r>
              <a:rPr lang="vi-VN" sz="3200" dirty="0" smtClean="0"/>
              <a:t>действие, работа) — область медицины, изучающая острые и хронические заболевания, которые лечатся при помощи оперативного (хирургического) метода.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693446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5900" y="908720"/>
            <a:ext cx="4888507" cy="5250159"/>
          </a:xfrm>
        </p:spPr>
        <p:txBody>
          <a:bodyPr>
            <a:normAutofit/>
          </a:bodyPr>
          <a:lstStyle/>
          <a:p>
            <a:r>
              <a:rPr lang="ru-RU" dirty="0"/>
              <a:t>В 1704 году появилось аптекарское дело и в этом же году было закончено строительство завода хирургического инструментария. До </a:t>
            </a:r>
            <a:r>
              <a:rPr lang="en-US" dirty="0"/>
              <a:t>XVIII </a:t>
            </a:r>
            <a:r>
              <a:rPr lang="ru-RU" dirty="0"/>
              <a:t>века хирургов в России практически не было, отсутствовали и больницы. 1-й госпиталь в Москве открыт в 1707 году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42" name="Picture 2" descr="Картинка 19 из 121256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0"/>
          <a:stretch/>
        </p:blipFill>
        <p:spPr bwMode="auto">
          <a:xfrm>
            <a:off x="768949" y="2276872"/>
            <a:ext cx="2808312" cy="394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3807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92696"/>
            <a:ext cx="7560840" cy="4464496"/>
          </a:xfrm>
        </p:spPr>
        <p:txBody>
          <a:bodyPr>
            <a:normAutofit/>
          </a:bodyPr>
          <a:lstStyle/>
          <a:p>
            <a:r>
              <a:rPr lang="ru-RU" dirty="0"/>
              <a:t>Между тем и в </a:t>
            </a:r>
            <a:r>
              <a:rPr lang="ru-RU" dirty="0" err="1"/>
              <a:t>допироговский</a:t>
            </a:r>
            <a:r>
              <a:rPr lang="ru-RU" dirty="0"/>
              <a:t> период были талантливые русские врачи, оставившие </a:t>
            </a:r>
            <a:r>
              <a:rPr lang="ru-RU" dirty="0" err="1"/>
              <a:t>определенный</a:t>
            </a:r>
            <a:r>
              <a:rPr lang="ru-RU" dirty="0"/>
              <a:t> вклад в истории русской хирургии. К ним относятся </a:t>
            </a:r>
            <a:r>
              <a:rPr lang="ru-RU" sz="2800" b="1" dirty="0"/>
              <a:t>К. И. Щепин </a:t>
            </a:r>
            <a:r>
              <a:rPr lang="ru-RU" dirty="0"/>
              <a:t>(1728—1770 гг.), </a:t>
            </a:r>
            <a:r>
              <a:rPr lang="ru-RU" sz="2800" b="1" dirty="0"/>
              <a:t>П. А. Загорский </a:t>
            </a:r>
            <a:r>
              <a:rPr lang="ru-RU" dirty="0"/>
              <a:t>(1764—1846 гг.), </a:t>
            </a:r>
            <a:r>
              <a:rPr lang="ru-RU" sz="2800" b="1" dirty="0"/>
              <a:t>И. Ф. Буш </a:t>
            </a:r>
            <a:r>
              <a:rPr lang="ru-RU" dirty="0"/>
              <a:t>(1771—1843 гг.), </a:t>
            </a:r>
            <a:r>
              <a:rPr lang="ru-RU" sz="2800" b="1" dirty="0"/>
              <a:t>И. В. Буяльский </a:t>
            </a:r>
            <a:r>
              <a:rPr lang="ru-RU" dirty="0"/>
              <a:t>(1789—1866 гг.), </a:t>
            </a:r>
            <a:r>
              <a:rPr lang="ru-RU" sz="2800" b="1" dirty="0"/>
              <a:t>Е. О. Мухин 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800" b="1"/>
              <a:t> </a:t>
            </a:r>
            <a:r>
              <a:rPr lang="ru-RU" sz="2800" b="1" smtClean="0"/>
              <a:t>   </a:t>
            </a:r>
            <a:r>
              <a:rPr lang="ru-RU" smtClean="0"/>
              <a:t>(</a:t>
            </a:r>
            <a:r>
              <a:rPr lang="ru-RU" dirty="0"/>
              <a:t>1766—1850 гг.) и </a:t>
            </a:r>
            <a:r>
              <a:rPr lang="ru-RU" dirty="0" err="1"/>
              <a:t>др</a:t>
            </a:r>
            <a:endParaRPr lang="ru-RU" dirty="0"/>
          </a:p>
        </p:txBody>
      </p:sp>
      <p:pic>
        <p:nvPicPr>
          <p:cNvPr id="11266" name="Picture 2" descr="Ilya Buyalskiy by Terbenev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79998"/>
            <a:ext cx="190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56176" y="5661248"/>
            <a:ext cx="1938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И. В. Буяльский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9335913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08720"/>
            <a:ext cx="4176464" cy="5256584"/>
          </a:xfrm>
        </p:spPr>
        <p:txBody>
          <a:bodyPr>
            <a:normAutofit/>
          </a:bodyPr>
          <a:lstStyle/>
          <a:p>
            <a:r>
              <a:rPr lang="ru-RU" dirty="0"/>
              <a:t>Ф. И. Иноземцев (1802—1869 гг.) — современник Н. И. Пирогова, профессор Московского университета. Он занимался преподаванием хирургии на медицинском факультете, читал курс оперативной хирургии с топографической анатомией.</a:t>
            </a:r>
          </a:p>
        </p:txBody>
      </p:sp>
      <p:pic>
        <p:nvPicPr>
          <p:cNvPr id="7170" name="Picture 2" descr="Картинка 3 из 10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96752"/>
            <a:ext cx="2762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6486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80728"/>
            <a:ext cx="4464495" cy="4896544"/>
          </a:xfrm>
        </p:spPr>
        <p:txBody>
          <a:bodyPr/>
          <a:lstStyle/>
          <a:p>
            <a:r>
              <a:rPr lang="vi-VN" sz="3200" b="1" dirty="0" smtClean="0"/>
              <a:t>Никола́й Ива́нович Пирого́в </a:t>
            </a:r>
            <a:r>
              <a:rPr lang="vi-VN" dirty="0" smtClean="0"/>
              <a:t>(13  ноября 1810, Москва — 23 ноября  1881</a:t>
            </a:r>
            <a:r>
              <a:rPr lang="vi-VN" dirty="0"/>
              <a:t>, с. Вишня (ныне в черте </a:t>
            </a:r>
            <a:r>
              <a:rPr lang="vi-VN" dirty="0" smtClean="0"/>
              <a:t>Винницы) </a:t>
            </a:r>
            <a:r>
              <a:rPr lang="vi-VN" dirty="0"/>
              <a:t>— русский хирург и анатом, естествоиспытатель и педагог, член-корреспондент Санкт-Петербургской академии наук.</a:t>
            </a:r>
          </a:p>
          <a:p>
            <a:endParaRPr lang="vi-VN" dirty="0"/>
          </a:p>
          <a:p>
            <a:endParaRPr lang="ru-RU" dirty="0"/>
          </a:p>
        </p:txBody>
      </p:sp>
      <p:pic>
        <p:nvPicPr>
          <p:cNvPr id="6146" name="Picture 2" descr="Картинка 2 из 5369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04864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5496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1885 г. русский хирург </a:t>
            </a:r>
            <a:r>
              <a:rPr lang="ru-RU" sz="3200" b="1" dirty="0"/>
              <a:t>М. С. Субботин </a:t>
            </a:r>
            <a:r>
              <a:rPr lang="ru-RU" dirty="0"/>
              <a:t>для выполнения оперативных вмешательств производил стерилизацию перевязочного материала, чем и положил начало методу </a:t>
            </a:r>
            <a:r>
              <a:rPr lang="ru-RU" sz="2800" b="1" i="1" dirty="0"/>
              <a:t>асептики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61884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1" y="1052736"/>
            <a:ext cx="4896544" cy="467033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Н. В. Склифосовский (1836—1904 гг.) — выдающийся хирург своего времени. Профессор Киевского университета, затем преподавал хирургию в Петербургской медико-хирургической академии, а позже (1880 г.) в Московском университете. Н. В. Склифосовский занимался вопросами антисептики и асептики, совместно с И. И. Насиловым разработал костнопластическую операцию «русский замок».</a:t>
            </a:r>
          </a:p>
          <a:p>
            <a:endParaRPr lang="ru-RU" dirty="0"/>
          </a:p>
        </p:txBody>
      </p:sp>
      <p:pic>
        <p:nvPicPr>
          <p:cNvPr id="12290" name="Picture 2" descr="Портрет">
            <a:hlinkClick r:id="rId2" tooltip="Портрет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56792"/>
            <a:ext cx="2610961" cy="39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2880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1268760"/>
            <a:ext cx="4896544" cy="4536503"/>
          </a:xfrm>
        </p:spPr>
        <p:txBody>
          <a:bodyPr>
            <a:normAutofit/>
          </a:bodyPr>
          <a:lstStyle/>
          <a:p>
            <a:r>
              <a:rPr lang="ru-RU" sz="3200" b="1" dirty="0"/>
              <a:t>А. А. Бобров </a:t>
            </a:r>
            <a:r>
              <a:rPr lang="ru-RU" dirty="0"/>
              <a:t>(1850—1904 гг.) — создатель московской хирургической </a:t>
            </a:r>
            <a:r>
              <a:rPr lang="ru-RU" dirty="0" smtClean="0"/>
              <a:t>школы</a:t>
            </a:r>
            <a:r>
              <a:rPr lang="en-US" dirty="0" smtClean="0"/>
              <a:t>. </a:t>
            </a:r>
            <a:r>
              <a:rPr lang="ru-RU" dirty="0" smtClean="0"/>
              <a:t>Он </a:t>
            </a:r>
            <a:r>
              <a:rPr lang="ru-RU" dirty="0"/>
              <a:t>автор оперативных </a:t>
            </a:r>
            <a:r>
              <a:rPr lang="ru-RU" dirty="0" err="1"/>
              <a:t>приемов</a:t>
            </a:r>
            <a:r>
              <a:rPr lang="ru-RU" dirty="0"/>
              <a:t> при холецистите, грыже и др. Создал аппарат (аппарат Боброва) для введения под кожу солевых растворов. Издал книгу по оперативной хирургии и топографической анатомии.</a:t>
            </a:r>
          </a:p>
          <a:p>
            <a:endParaRPr lang="ru-RU" dirty="0"/>
          </a:p>
        </p:txBody>
      </p:sp>
      <p:pic>
        <p:nvPicPr>
          <p:cNvPr id="5122" name="Picture 2" descr="Картинка 19 из 6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55" y="764704"/>
            <a:ext cx="2200275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11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25 из 122657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80728"/>
            <a:ext cx="4412739" cy="505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8096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9" y="1196752"/>
            <a:ext cx="4906430" cy="4536504"/>
          </a:xfrm>
        </p:spPr>
        <p:txBody>
          <a:bodyPr/>
          <a:lstStyle/>
          <a:p>
            <a:r>
              <a:rPr lang="ru-RU" dirty="0"/>
              <a:t>Академик </a:t>
            </a:r>
            <a:r>
              <a:rPr lang="ru-RU" sz="3200" b="1" dirty="0"/>
              <a:t>С. И. </a:t>
            </a:r>
            <a:r>
              <a:rPr lang="ru-RU" sz="3200" b="1" dirty="0" err="1"/>
              <a:t>Спасокукоцкий</a:t>
            </a:r>
            <a:r>
              <a:rPr lang="ru-RU" sz="3200" b="1" dirty="0"/>
              <a:t> </a:t>
            </a:r>
            <a:r>
              <a:rPr lang="ru-RU" dirty="0"/>
              <a:t>(1870-1943), создатель большой хирургической школы, обогатил хирургию фундаментальными исследованиями по хирургии гнойных заболеваний </a:t>
            </a:r>
            <a:r>
              <a:rPr lang="ru-RU" dirty="0" err="1"/>
              <a:t>легких</a:t>
            </a:r>
            <a:r>
              <a:rPr lang="ru-RU" dirty="0"/>
              <a:t> и плевры.</a:t>
            </a:r>
          </a:p>
          <a:p>
            <a:endParaRPr lang="ru-RU" dirty="0"/>
          </a:p>
        </p:txBody>
      </p:sp>
      <p:pic>
        <p:nvPicPr>
          <p:cNvPr id="3074" name="Picture 2" descr="Картинка 11 из 243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" t="9136" r="5987" b="8048"/>
          <a:stretch/>
        </p:blipFill>
        <p:spPr bwMode="auto">
          <a:xfrm>
            <a:off x="5796136" y="2492896"/>
            <a:ext cx="2575520" cy="364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1459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1" y="764704"/>
            <a:ext cx="4320480" cy="5112568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sz="3200" b="1" dirty="0" smtClean="0"/>
              <a:t>Н </a:t>
            </a:r>
            <a:r>
              <a:rPr lang="ru-RU" sz="3200" b="1" dirty="0"/>
              <a:t>Н Бурденко </a:t>
            </a:r>
            <a:r>
              <a:rPr lang="ru-RU" dirty="0"/>
              <a:t>(1878—1946). выдающийся хирург </a:t>
            </a:r>
            <a:r>
              <a:rPr lang="ru-RU" dirty="0" smtClean="0"/>
              <a:t>и учёный, </a:t>
            </a:r>
            <a:r>
              <a:rPr lang="ru-RU" dirty="0"/>
              <a:t>был первым президентом АМН СССР. </a:t>
            </a:r>
            <a:r>
              <a:rPr lang="ru-RU" dirty="0" smtClean="0"/>
              <a:t>Большую роль </a:t>
            </a:r>
            <a:r>
              <a:rPr lang="ru-RU" dirty="0"/>
              <a:t>в прогрессе хирургии сыграли его труды </a:t>
            </a:r>
            <a:r>
              <a:rPr lang="ru-RU" dirty="0" smtClean="0"/>
              <a:t>по военно-полевой </a:t>
            </a:r>
            <a:r>
              <a:rPr lang="ru-RU" dirty="0"/>
              <a:t>хирургии и шоку, лечению ран. </a:t>
            </a:r>
            <a:r>
              <a:rPr lang="ru-RU" dirty="0" smtClean="0"/>
              <a:t>нейрохирургии. </a:t>
            </a:r>
            <a:r>
              <a:rPr lang="ru-RU" dirty="0"/>
              <a:t>хирургии </a:t>
            </a:r>
            <a:r>
              <a:rPr lang="ru-RU" dirty="0" smtClean="0"/>
              <a:t>лёгких </a:t>
            </a:r>
            <a:r>
              <a:rPr lang="ru-RU" dirty="0"/>
              <a:t>и т. д.</a:t>
            </a:r>
          </a:p>
        </p:txBody>
      </p:sp>
      <p:pic>
        <p:nvPicPr>
          <p:cNvPr id="2050" name="Picture 2" descr="Картинка 1 из 639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77818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0335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ПЕРИОДЫ РАЗВИТИЯ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Эмпирический</a:t>
            </a:r>
            <a:r>
              <a:rPr lang="ru-RU" dirty="0" smtClean="0"/>
              <a:t> – от древних времён до 15 века</a:t>
            </a:r>
          </a:p>
          <a:p>
            <a:r>
              <a:rPr lang="ru-RU" b="1" i="1" dirty="0" smtClean="0"/>
              <a:t>Анатомический</a:t>
            </a:r>
            <a:r>
              <a:rPr lang="ru-RU" dirty="0" smtClean="0"/>
              <a:t> 15-19 </a:t>
            </a:r>
            <a:r>
              <a:rPr lang="ru-RU" dirty="0" err="1" smtClean="0"/>
              <a:t>в.в</a:t>
            </a:r>
            <a:r>
              <a:rPr lang="ru-RU" dirty="0" smtClean="0"/>
              <a:t>.</a:t>
            </a:r>
          </a:p>
          <a:p>
            <a:r>
              <a:rPr lang="ru-RU" b="1" i="1" dirty="0" smtClean="0"/>
              <a:t>Научный</a:t>
            </a:r>
            <a:r>
              <a:rPr lang="ru-RU" dirty="0" smtClean="0"/>
              <a:t> – </a:t>
            </a:r>
            <a:r>
              <a:rPr lang="en-US" dirty="0" smtClean="0"/>
              <a:t>19-20</a:t>
            </a:r>
            <a:r>
              <a:rPr lang="ru-RU" dirty="0" smtClean="0"/>
              <a:t> </a:t>
            </a:r>
            <a:r>
              <a:rPr lang="ru-RU" dirty="0" err="1" smtClean="0"/>
              <a:t>в.в</a:t>
            </a:r>
            <a:r>
              <a:rPr lang="ru-RU" dirty="0" smtClean="0"/>
              <a:t>.</a:t>
            </a:r>
          </a:p>
          <a:p>
            <a:r>
              <a:rPr lang="ru-RU" b="1" i="1" dirty="0" smtClean="0"/>
              <a:t>Технологический</a:t>
            </a:r>
            <a:r>
              <a:rPr lang="ru-RU" dirty="0"/>
              <a:t> </a:t>
            </a:r>
            <a:r>
              <a:rPr lang="ru-RU" dirty="0" smtClean="0"/>
              <a:t>(Современный) – с 20 века по настоящее время.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98630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632848" cy="5688632"/>
          </a:xfrm>
        </p:spPr>
        <p:txBody>
          <a:bodyPr>
            <a:normAutofit lnSpcReduction="10000"/>
          </a:bodyPr>
          <a:lstStyle/>
          <a:p>
            <a:r>
              <a:rPr lang="ru-RU" sz="2800" b="1" dirty="0"/>
              <a:t>Н. П. Петров </a:t>
            </a:r>
            <a:r>
              <a:rPr lang="ru-RU" dirty="0"/>
              <a:t>(1876—1952) является создателем </a:t>
            </a:r>
            <a:r>
              <a:rPr lang="ru-RU" dirty="0" smtClean="0"/>
              <a:t>современной </a:t>
            </a:r>
            <a:r>
              <a:rPr lang="ru-RU" dirty="0"/>
              <a:t>системы борьбы с раком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Пионером сердечно-сосудистой </a:t>
            </a:r>
            <a:r>
              <a:rPr lang="ru-RU" dirty="0"/>
              <a:t>хирургии в Советском Союзе </a:t>
            </a:r>
            <a:r>
              <a:rPr lang="ru-RU" dirty="0" smtClean="0"/>
              <a:t>был талантливый </a:t>
            </a:r>
            <a:r>
              <a:rPr lang="ru-RU" dirty="0"/>
              <a:t>ученик С. И. </a:t>
            </a:r>
            <a:r>
              <a:rPr lang="ru-RU" dirty="0" err="1"/>
              <a:t>Спасокукоцкого</a:t>
            </a:r>
            <a:r>
              <a:rPr lang="ru-RU" dirty="0"/>
              <a:t> академик </a:t>
            </a:r>
            <a:r>
              <a:rPr lang="ru-RU" sz="2800" b="1" dirty="0" smtClean="0"/>
              <a:t>А.Н</a:t>
            </a:r>
            <a:r>
              <a:rPr lang="ru-RU" sz="2800" b="1" dirty="0"/>
              <a:t>. Бакулев </a:t>
            </a:r>
            <a:r>
              <a:rPr lang="ru-RU" dirty="0"/>
              <a:t>(1890-1967), сделавший очень много </a:t>
            </a:r>
            <a:r>
              <a:rPr lang="ru-RU" dirty="0" smtClean="0"/>
              <a:t>для развития </a:t>
            </a:r>
            <a:r>
              <a:rPr lang="ru-RU" dirty="0"/>
              <a:t>сердечно-сосудистой хирургии в нашей стране.</a:t>
            </a:r>
          </a:p>
          <a:p>
            <a:r>
              <a:rPr lang="ru-RU" dirty="0"/>
              <a:t>Крупный вклад в развитие хирургии </a:t>
            </a:r>
            <a:r>
              <a:rPr lang="ru-RU" dirty="0" err="1"/>
              <a:t>легких</a:t>
            </a:r>
            <a:r>
              <a:rPr lang="ru-RU" dirty="0"/>
              <a:t>, </a:t>
            </a:r>
            <a:r>
              <a:rPr lang="ru-RU" dirty="0" smtClean="0"/>
              <a:t>сердца и </a:t>
            </a:r>
            <a:r>
              <a:rPr lang="ru-RU" dirty="0"/>
              <a:t>сосудов внесли </a:t>
            </a:r>
            <a:r>
              <a:rPr lang="ru-RU" sz="2800" b="1" dirty="0"/>
              <a:t>Ю. Ю. </a:t>
            </a:r>
            <a:r>
              <a:rPr lang="ru-RU" sz="2800" b="1" dirty="0" err="1"/>
              <a:t>Джанелидзе</a:t>
            </a:r>
            <a:r>
              <a:rPr lang="ru-RU" sz="2800" b="1" dirty="0"/>
              <a:t>, А. А. </a:t>
            </a:r>
            <a:r>
              <a:rPr lang="ru-RU" sz="2800" b="1" dirty="0" smtClean="0"/>
              <a:t>Вишневский, П. </a:t>
            </a:r>
            <a:r>
              <a:rPr lang="ru-RU" sz="2800" b="1" dirty="0"/>
              <a:t>А. Куприянов, Б. В. Петровский, Е. Н. </a:t>
            </a:r>
            <a:r>
              <a:rPr lang="ru-RU" sz="2800" b="1" dirty="0" smtClean="0"/>
              <a:t>Мешалкин, В.И. </a:t>
            </a:r>
            <a:r>
              <a:rPr lang="ru-RU" sz="2800" b="1" dirty="0" err="1"/>
              <a:t>Бураковский</a:t>
            </a:r>
            <a:r>
              <a:rPr lang="ru-RU" sz="2800" b="1" dirty="0"/>
              <a:t>, В. С. Савельев, М. И. Кузин</a:t>
            </a:r>
            <a:r>
              <a:rPr lang="ru-RU" dirty="0"/>
              <a:t> и </a:t>
            </a:r>
            <a:r>
              <a:rPr lang="ru-RU" dirty="0" smtClean="0"/>
              <a:t>др.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2828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548681"/>
            <a:ext cx="6965245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mtClean="0"/>
              <a:t>Направления в хирургии</a:t>
            </a:r>
            <a:endParaRPr lang="ru-RU" dirty="0"/>
          </a:p>
        </p:txBody>
      </p:sp>
      <p:pic>
        <p:nvPicPr>
          <p:cNvPr id="11266" name="Picture 2" descr="Картинка 15 из 126827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335" y="1988840"/>
            <a:ext cx="5755789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6525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2696"/>
            <a:ext cx="7704856" cy="5688632"/>
          </a:xfrm>
        </p:spPr>
        <p:txBody>
          <a:bodyPr>
            <a:normAutofit/>
          </a:bodyPr>
          <a:lstStyle/>
          <a:p>
            <a:r>
              <a:rPr lang="vi-VN" b="1" i="1" dirty="0"/>
              <a:t>Хирурги́я о́бщая</a:t>
            </a:r>
            <a:r>
              <a:rPr lang="vi-VN" b="1" dirty="0"/>
              <a:t> </a:t>
            </a:r>
            <a:r>
              <a:rPr lang="vi-VN" dirty="0"/>
              <a:t>— раздел Х., изучающий основы патологии и общие принципы применения оперативных и других хирургических методов лечения безотносительно к частным проявлениям отдельных болезней и к техническим особенностям отдельных хирургических операций.</a:t>
            </a:r>
          </a:p>
          <a:p>
            <a:r>
              <a:rPr lang="vi-VN" b="1" i="1" dirty="0"/>
              <a:t>Хирурги́я операти́вная</a:t>
            </a:r>
            <a:r>
              <a:rPr lang="vi-VN" b="1" dirty="0"/>
              <a:t> </a:t>
            </a:r>
            <a:r>
              <a:rPr lang="vi-VN" dirty="0"/>
              <a:t>— раздел Х., изучающий и разрабатывающий отдельные хирургические доступы и оперативные приемы.</a:t>
            </a:r>
          </a:p>
          <a:p>
            <a:r>
              <a:rPr lang="vi-VN" b="1" i="1" dirty="0"/>
              <a:t>Хирурги́я пласти́ческая</a:t>
            </a:r>
            <a:r>
              <a:rPr lang="vi-VN" b="1" dirty="0"/>
              <a:t> </a:t>
            </a:r>
            <a:r>
              <a:rPr lang="vi-VN" dirty="0"/>
              <a:t>— см. Хирургия восстановительная.</a:t>
            </a:r>
          </a:p>
          <a:p>
            <a:r>
              <a:rPr lang="vi-VN" b="1" i="1" dirty="0"/>
              <a:t>Хирурги́я реконструкти́вная</a:t>
            </a:r>
            <a:r>
              <a:rPr lang="vi-VN" dirty="0"/>
              <a:t> — см. Хирургия восстановительная.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80207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764704"/>
            <a:ext cx="7200800" cy="5184576"/>
          </a:xfrm>
        </p:spPr>
        <p:txBody>
          <a:bodyPr>
            <a:normAutofit/>
          </a:bodyPr>
          <a:lstStyle/>
          <a:p>
            <a:r>
              <a:rPr lang="vi-VN" b="1" i="1" dirty="0"/>
              <a:t>Хирурги́я серде́чно-сосу́дистая</a:t>
            </a:r>
            <a:r>
              <a:rPr lang="vi-VN" b="1" dirty="0"/>
              <a:t> </a:t>
            </a:r>
            <a:r>
              <a:rPr lang="vi-VN" dirty="0"/>
              <a:t>(син. хирургия кардиоваскулярная) — раздел Х., изучающий болезни и травмы сердца и крупных сосудов.</a:t>
            </a:r>
          </a:p>
          <a:p>
            <a:r>
              <a:rPr lang="vi-VN" b="1" i="1" dirty="0"/>
              <a:t>Хирурги́я торака́льная</a:t>
            </a:r>
            <a:r>
              <a:rPr lang="vi-VN" dirty="0"/>
              <a:t> — раздел Х., изучающий болезни и травмы грудной клетки и органов грудной полости.</a:t>
            </a:r>
          </a:p>
          <a:p>
            <a:r>
              <a:rPr lang="vi-VN" b="1" i="1" dirty="0"/>
              <a:t>Хирурги́я че́люстно-лицева́я</a:t>
            </a:r>
            <a:r>
              <a:rPr lang="vi-VN" b="1" dirty="0"/>
              <a:t> </a:t>
            </a:r>
            <a:r>
              <a:rPr lang="vi-VN" dirty="0"/>
              <a:t>— раздел хирургии, изучающий болезни и травмы челюстей и некоторых других органов и тканей области лица.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3066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836712"/>
            <a:ext cx="7632848" cy="5472608"/>
          </a:xfrm>
        </p:spPr>
        <p:txBody>
          <a:bodyPr>
            <a:normAutofit/>
          </a:bodyPr>
          <a:lstStyle/>
          <a:p>
            <a:r>
              <a:rPr lang="vi-VN" b="1" i="1" dirty="0"/>
              <a:t>Хирурги́я абдомина́льная</a:t>
            </a:r>
            <a:r>
              <a:rPr lang="vi-VN" b="1" dirty="0"/>
              <a:t> </a:t>
            </a:r>
            <a:r>
              <a:rPr lang="vi-VN" dirty="0"/>
              <a:t>— раздел Х., относящийся к болезням и травмам органов брюшной полости.</a:t>
            </a:r>
          </a:p>
          <a:p>
            <a:r>
              <a:rPr lang="vi-VN" b="1" i="1" dirty="0"/>
              <a:t>Хирурги́я вое́нно-полева́я</a:t>
            </a:r>
            <a:r>
              <a:rPr lang="vi-VN" b="1" dirty="0"/>
              <a:t> </a:t>
            </a:r>
            <a:r>
              <a:rPr lang="vi-VN" dirty="0"/>
              <a:t>— раздел Х. и военной медицины, изучающий патологию боевых повреждений, разрабатывающий методы их диагностики и лечения, а также организационные формы оказания хирургической помощи пораженным на этапах медицинской эвакуации</a:t>
            </a:r>
            <a:r>
              <a:rPr lang="vi-VN" dirty="0" smtClean="0"/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868098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764704"/>
            <a:ext cx="7416824" cy="5400600"/>
          </a:xfrm>
        </p:spPr>
        <p:txBody>
          <a:bodyPr>
            <a:normAutofit/>
          </a:bodyPr>
          <a:lstStyle/>
          <a:p>
            <a:r>
              <a:rPr lang="vi-VN" b="1" i="1" dirty="0"/>
              <a:t>Хирурги́я восстанови́тельная</a:t>
            </a:r>
            <a:r>
              <a:rPr lang="vi-VN" b="1" dirty="0"/>
              <a:t> </a:t>
            </a:r>
            <a:r>
              <a:rPr lang="vi-VN" dirty="0"/>
              <a:t>(син.: Х. пластическая, Х. реконструктивная) — раздел Х., разрабатывающий оперативные методы восстановления анатомической целости, формы и функции поврежденных органов и тканей.</a:t>
            </a:r>
          </a:p>
          <a:p>
            <a:r>
              <a:rPr lang="vi-VN" b="1" i="1" dirty="0"/>
              <a:t>Хирурги́я гно́йная</a:t>
            </a:r>
            <a:r>
              <a:rPr lang="vi-VN" b="1" dirty="0"/>
              <a:t> </a:t>
            </a:r>
            <a:r>
              <a:rPr lang="vi-VN" dirty="0"/>
              <a:t>— раздел Х., относящийся к болезням, характеризующимся возникновением гнойного воспаления.</a:t>
            </a:r>
          </a:p>
          <a:p>
            <a:r>
              <a:rPr lang="vi-VN" b="1" i="1" dirty="0"/>
              <a:t>Хирурги́я де́тская</a:t>
            </a:r>
            <a:r>
              <a:rPr lang="vi-VN" b="1" dirty="0"/>
              <a:t> </a:t>
            </a:r>
            <a:r>
              <a:rPr lang="vi-VN" dirty="0"/>
              <a:t>— раздел Х., разрабатывающий методы диагностики и хирургического лечения болезней (в т.ч. аномалий развития) и травм у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5597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Организация хирургической помощи в России</a:t>
            </a:r>
            <a:endParaRPr lang="ru-RU" dirty="0"/>
          </a:p>
        </p:txBody>
      </p:sp>
      <p:pic>
        <p:nvPicPr>
          <p:cNvPr id="1028" name="Picture 4" descr="Картинка 112 из 176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44901"/>
            <a:ext cx="507682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4191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813932"/>
              </p:ext>
            </p:extLst>
          </p:nvPr>
        </p:nvGraphicFramePr>
        <p:xfrm>
          <a:off x="1043608" y="908720"/>
          <a:ext cx="7128791" cy="518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55783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ВИДЫ ОКАЗАНИЯ ХИРУРГИЧЕСКОЙ ПОМОЩИ</a:t>
            </a:r>
            <a:endParaRPr lang="ru-RU" sz="3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6545317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01879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Древний мир и эпоха Средневековья</a:t>
            </a:r>
            <a:endParaRPr lang="ru-RU" b="1" dirty="0"/>
          </a:p>
        </p:txBody>
      </p:sp>
      <p:pic>
        <p:nvPicPr>
          <p:cNvPr id="1026" name="Picture 2" descr="Картинка 4 из 1295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2119313"/>
            <a:ext cx="5184576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4586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6752"/>
            <a:ext cx="4896544" cy="511256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Гиппократ</a:t>
            </a:r>
            <a:r>
              <a:rPr lang="ru-RU" sz="2800" dirty="0" smtClean="0"/>
              <a:t> </a:t>
            </a:r>
            <a:r>
              <a:rPr lang="ru-RU" dirty="0" smtClean="0"/>
              <a:t>(460—377 гг. до н. э.). Он дал понятие о ранах и их заживлении, описал признаки флегмоны и сепсиса, симптомы столбняка. Во время операции пользовался дождевой или </a:t>
            </a:r>
            <a:r>
              <a:rPr lang="ru-RU" dirty="0" smtClean="0"/>
              <a:t>кипячёной </a:t>
            </a:r>
            <a:r>
              <a:rPr lang="ru-RU" dirty="0" smtClean="0"/>
              <a:t>водой. Резекция ребра, предложенная Гиппократом при </a:t>
            </a:r>
            <a:r>
              <a:rPr lang="ru-RU" dirty="0"/>
              <a:t>гнойном плеврите</a:t>
            </a:r>
            <a:r>
              <a:rPr lang="ru-RU" dirty="0" smtClean="0"/>
              <a:t>, до сих пор не утратила своего значения.</a:t>
            </a:r>
          </a:p>
          <a:p>
            <a:endParaRPr lang="ru-RU" dirty="0"/>
          </a:p>
        </p:txBody>
      </p:sp>
      <p:pic>
        <p:nvPicPr>
          <p:cNvPr id="1026" name="Picture 2" descr="Портрет">
            <a:hlinkClick r:id="rId2" tooltip="Портрет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849" y="1916832"/>
            <a:ext cx="2758537" cy="368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2286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4912482" cy="5184576"/>
          </a:xfrm>
        </p:spPr>
        <p:txBody>
          <a:bodyPr>
            <a:normAutofit/>
          </a:bodyPr>
          <a:lstStyle/>
          <a:p>
            <a:r>
              <a:rPr lang="ru-RU" dirty="0" smtClean="0"/>
              <a:t>Мощное развитие получила хирургия и в Древнем Риме. Римские хирурги весьма искусно лечили колотые и резаные раны, производили ампутации. При гладиаторских школах и в армиях всегда присутствовали хирурги. Врачом в гладиаторской школе был и великий </a:t>
            </a:r>
            <a:r>
              <a:rPr lang="ru-RU" sz="3200" b="1" dirty="0" smtClean="0"/>
              <a:t>Гален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Galen detai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49936"/>
            <a:ext cx="2987883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7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32584" y="836712"/>
            <a:ext cx="5583832" cy="531224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Хирургия в Средние века (</a:t>
            </a:r>
            <a:r>
              <a:rPr lang="en-US" dirty="0"/>
              <a:t>XVI—XVIII </a:t>
            </a:r>
            <a:r>
              <a:rPr lang="ru-RU" dirty="0"/>
              <a:t>вв.) стала деградировать. Операции, связанные с кровотечением, запрещались. Талантливые врачи не могли высказывать и предлагать новых методик оперативного лечения, чтобы не вызвать гнев инквизиции и не быть </a:t>
            </a:r>
            <a:r>
              <a:rPr lang="ru-RU" dirty="0" err="1"/>
              <a:t>обвиненными</a:t>
            </a:r>
            <a:r>
              <a:rPr lang="ru-RU" dirty="0"/>
              <a:t> в ереси, ибо это могло привести на </a:t>
            </a:r>
            <a:r>
              <a:rPr lang="ru-RU" dirty="0" err="1"/>
              <a:t>костер</a:t>
            </a:r>
            <a:r>
              <a:rPr lang="ru-RU" dirty="0"/>
              <a:t>. Именно в этом был </a:t>
            </a:r>
            <a:r>
              <a:rPr lang="ru-RU" dirty="0" err="1"/>
              <a:t>обвинен</a:t>
            </a:r>
            <a:r>
              <a:rPr lang="ru-RU" dirty="0"/>
              <a:t> анатом </a:t>
            </a:r>
            <a:r>
              <a:rPr lang="ru-RU" sz="3000" b="1" dirty="0"/>
              <a:t>Везалий</a:t>
            </a:r>
            <a:r>
              <a:rPr lang="ru-RU" sz="3000" dirty="0"/>
              <a:t> </a:t>
            </a:r>
            <a:r>
              <a:rPr lang="ru-RU" dirty="0"/>
              <a:t>(1514—1564 гг.), отстранён от кафедры и приговорён к смертной казни, которую, впрочем, заменили паломничеством в Иерусалим. Университетская медицина была схоластичной и попала в руки ремесленников и цирюльников.</a:t>
            </a:r>
          </a:p>
          <a:p>
            <a:endParaRPr lang="ru-RU" dirty="0"/>
          </a:p>
        </p:txBody>
      </p:sp>
      <p:pic>
        <p:nvPicPr>
          <p:cNvPr id="3074" name="Picture 2" descr="http://upload.wikimedia.org/wikipedia/commons/thumb/4/4e/Vesalius_Fabrica_portrait.jpg/200px-Vesalius_Fabrica_portrai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01008"/>
            <a:ext cx="19050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8683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95023" y="817583"/>
            <a:ext cx="6965245" cy="811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smtClean="0"/>
              <a:t>Эпоха Возрождения</a:t>
            </a:r>
            <a:endParaRPr lang="ru-RU" dirty="0"/>
          </a:p>
        </p:txBody>
      </p:sp>
      <p:pic>
        <p:nvPicPr>
          <p:cNvPr id="2050" name="Picture 2" descr="Картинка 10 из 56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0" b="24076"/>
          <a:stretch/>
        </p:blipFill>
        <p:spPr bwMode="auto">
          <a:xfrm>
            <a:off x="1835696" y="1463105"/>
            <a:ext cx="5472608" cy="449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1432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81848"/>
            <a:ext cx="4680520" cy="5112568"/>
          </a:xfrm>
        </p:spPr>
        <p:txBody>
          <a:bodyPr>
            <a:normAutofit/>
          </a:bodyPr>
          <a:lstStyle/>
          <a:p>
            <a:r>
              <a:rPr lang="ru-RU" sz="3200" b="1" dirty="0" err="1"/>
              <a:t>Амбруаз</a:t>
            </a:r>
            <a:r>
              <a:rPr lang="ru-RU" sz="3200" b="1" dirty="0"/>
              <a:t> Паре </a:t>
            </a:r>
            <a:r>
              <a:rPr lang="ru-RU" dirty="0"/>
              <a:t>(1517—1590 гг.) — знаменитый французский хирург. Об огнестрельной ране он писал как об ушибленной ране, заменил технику ампутации и перевязку крупных сосудов. В акушерстве разработал метод поворота на ножку для извлечения плода, метод известный </a:t>
            </a:r>
            <a:r>
              <a:rPr lang="ru-RU" dirty="0" err="1"/>
              <a:t>еще</a:t>
            </a:r>
            <a:r>
              <a:rPr lang="ru-RU" dirty="0"/>
              <a:t> Гиппократу, но потом забытый.</a:t>
            </a:r>
          </a:p>
          <a:p>
            <a:endParaRPr lang="ru-RU" dirty="0"/>
          </a:p>
        </p:txBody>
      </p:sp>
      <p:pic>
        <p:nvPicPr>
          <p:cNvPr id="4098" name="Picture 2" descr="http://upload.wikimedia.org/wikipedia/commons/thumb/7/7c/Pare.jpg/220px-Par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813660"/>
            <a:ext cx="2815580" cy="325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0884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219</TotalTime>
  <Words>787</Words>
  <Application>Microsoft Office PowerPoint</Application>
  <PresentationFormat>Экран (4:3)</PresentationFormat>
  <Paragraphs>77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Кнопка</vt:lpstr>
      <vt:lpstr>ИСТОРИЯ ХИРУРГИИ</vt:lpstr>
      <vt:lpstr>Презентация PowerPoint</vt:lpstr>
      <vt:lpstr>ПЕРИОДЫ РАЗВИТИЯ</vt:lpstr>
      <vt:lpstr>Древний мир и эпоха Средневековья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Хирургия XIX—XX вв.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Русская хирургия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хирургической помощи в России</vt:lpstr>
      <vt:lpstr>Презентация PowerPoint</vt:lpstr>
      <vt:lpstr>ВИДЫ ОКАЗАНИЯ ХИРУРГИЧЕСКОЙ ПОМОЩИ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29</cp:revision>
  <dcterms:created xsi:type="dcterms:W3CDTF">2011-08-29T10:18:49Z</dcterms:created>
  <dcterms:modified xsi:type="dcterms:W3CDTF">2011-09-02T04:21:38Z</dcterms:modified>
</cp:coreProperties>
</file>